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5" r:id="rId7"/>
    <p:sldId id="262" r:id="rId8"/>
    <p:sldId id="263" r:id="rId9"/>
    <p:sldId id="264" r:id="rId10"/>
    <p:sldId id="266" r:id="rId11"/>
    <p:sldId id="267" r:id="rId12"/>
    <p:sldId id="268" r:id="rId13"/>
    <p:sldId id="269" r:id="rId14"/>
    <p:sldId id="259" r:id="rId15"/>
    <p:sldId id="270" r:id="rId16"/>
    <p:sldId id="271" r:id="rId17"/>
    <p:sldId id="272" r:id="rId18"/>
    <p:sldId id="273" r:id="rId19"/>
    <p:sldId id="274" r:id="rId20"/>
    <p:sldId id="275" r:id="rId21"/>
    <p:sldId id="276" r:id="rId22"/>
    <p:sldId id="277" r:id="rId23"/>
    <p:sldId id="283" r:id="rId24"/>
    <p:sldId id="284" r:id="rId25"/>
    <p:sldId id="285" r:id="rId26"/>
    <p:sldId id="287" r:id="rId27"/>
    <p:sldId id="278" r:id="rId28"/>
    <p:sldId id="279" r:id="rId29"/>
    <p:sldId id="280" r:id="rId30"/>
    <p:sldId id="281" r:id="rId31"/>
    <p:sldId id="282" r:id="rId32"/>
    <p:sldId id="286"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E0F8"/>
    <a:srgbClr val="EBFEFE"/>
    <a:srgbClr val="ACD2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65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58BA35-F1A5-40A0-AA40-F4D1A2D1099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856309C-3AE8-4B35-AD7B-8E3E8D385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1BF4445-8534-44A4-A376-5F8F6E21D3EC}"/>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5" name="Нижний колонтитул 4">
            <a:extLst>
              <a:ext uri="{FF2B5EF4-FFF2-40B4-BE49-F238E27FC236}">
                <a16:creationId xmlns:a16="http://schemas.microsoft.com/office/drawing/2014/main" id="{95A8DA9C-30DF-4269-9D44-567963E685A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5ED98D4-5E71-4BFA-B851-B665ADC68E04}"/>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2050735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FDE499-1B4A-44C4-9C97-0179CDC2BCFD}"/>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B5A3552-BF84-42AF-BACD-FCF29BCE8FDB}"/>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9BED8C4-F95D-44AB-8AD4-58790DB55EDC}"/>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5" name="Нижний колонтитул 4">
            <a:extLst>
              <a:ext uri="{FF2B5EF4-FFF2-40B4-BE49-F238E27FC236}">
                <a16:creationId xmlns:a16="http://schemas.microsoft.com/office/drawing/2014/main" id="{65647DB0-9EA3-418D-800B-40EDEE0779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EC0B399-82AB-4803-A8A5-85D0F8AD2BD8}"/>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420029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C6B13EF9-A234-4BD5-AD94-DBE9417D0BE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46F8691-2A8C-4D37-8717-F983C46B341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870AF33-B556-4D9F-B028-4F4CD19CCEB7}"/>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5" name="Нижний колонтитул 4">
            <a:extLst>
              <a:ext uri="{FF2B5EF4-FFF2-40B4-BE49-F238E27FC236}">
                <a16:creationId xmlns:a16="http://schemas.microsoft.com/office/drawing/2014/main" id="{0BA58480-E0AC-4ACA-8766-75C52B7C419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B5AA1CB-0B69-4B92-9CF8-D191C99AE110}"/>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1876186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BD0852-864F-4AA2-9228-5ACCC12AD82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51FE31C-6A8F-4198-BAF7-7E3D24BEDBE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BDB711B-4E72-4756-8EB1-17B795DAA7B4}"/>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5" name="Нижний колонтитул 4">
            <a:extLst>
              <a:ext uri="{FF2B5EF4-FFF2-40B4-BE49-F238E27FC236}">
                <a16:creationId xmlns:a16="http://schemas.microsoft.com/office/drawing/2014/main" id="{37437A36-8D5E-4039-BCCE-C7C263F45B3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F645003-5A5E-4890-B809-2707F6B461E8}"/>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691821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491218-6A3E-4C8D-931F-53762C82377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7442C8E-4AAF-47CD-8526-BE1328649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EA47D8F-A528-4089-955B-5830DB778B73}"/>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5" name="Нижний колонтитул 4">
            <a:extLst>
              <a:ext uri="{FF2B5EF4-FFF2-40B4-BE49-F238E27FC236}">
                <a16:creationId xmlns:a16="http://schemas.microsoft.com/office/drawing/2014/main" id="{9C48533B-81B0-40CD-BAE7-0955245AA66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633E5FB-6CCA-4652-92CB-A1D2CBEA4C83}"/>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211183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7AB634-DE2B-41C8-8B96-6D57DFFEBA1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2DEBCE7-3913-4893-A9E1-EC18C5EB0F2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1EDE8AC2-0D08-497D-B15B-B321FA2E988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A807846D-60EB-47E8-BB9E-63E0F0390CCC}"/>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6" name="Нижний колонтитул 5">
            <a:extLst>
              <a:ext uri="{FF2B5EF4-FFF2-40B4-BE49-F238E27FC236}">
                <a16:creationId xmlns:a16="http://schemas.microsoft.com/office/drawing/2014/main" id="{06C9ADDF-7ECF-4CEF-89AF-2432AFB126A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B308992-30F3-42DA-9E2A-43F4C1D9F249}"/>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2458291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E82830-F651-47E4-ADBA-D37C3F53590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F914A2E0-1300-40D7-B09A-4E1F265384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39B92E8-8371-4F74-823D-BD8F0D3326B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DDAD179-B01F-48C2-B90F-032105A315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DCAA98C2-23E1-484F-BF97-1F8B213ECCA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1EFA430A-71A2-4886-BD36-4BD6F89690C3}"/>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8" name="Нижний колонтитул 7">
            <a:extLst>
              <a:ext uri="{FF2B5EF4-FFF2-40B4-BE49-F238E27FC236}">
                <a16:creationId xmlns:a16="http://schemas.microsoft.com/office/drawing/2014/main" id="{EF10E111-705B-46A1-ACFF-9C99D836769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76CD7DE5-6C31-4476-9C05-EB0FEFF28D27}"/>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233936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8E39B9-F069-455D-AF63-8FB89F48D04A}"/>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85861108-6489-481F-927F-F05142C5E6F7}"/>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4" name="Нижний колонтитул 3">
            <a:extLst>
              <a:ext uri="{FF2B5EF4-FFF2-40B4-BE49-F238E27FC236}">
                <a16:creationId xmlns:a16="http://schemas.microsoft.com/office/drawing/2014/main" id="{5557AF43-462E-4909-9FE1-B5B07B54AE0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483FE94-BF3D-42F0-83A3-7FA7E882DBCB}"/>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41747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62900B6-18B3-4B16-B206-1450D0A54365}"/>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3" name="Нижний колонтитул 2">
            <a:extLst>
              <a:ext uri="{FF2B5EF4-FFF2-40B4-BE49-F238E27FC236}">
                <a16:creationId xmlns:a16="http://schemas.microsoft.com/office/drawing/2014/main" id="{829B6203-3C6B-4154-8CFC-71887DD66C1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6187080-6E01-4124-AE7B-3FB68D904D34}"/>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23458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E03909-BF12-4E52-BC4A-76419C0A348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8C33AF3-531F-494B-8AF4-1E1F8E3C44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9069E02-9910-47A6-B9D5-FC9C8E080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B0094B9-3F2D-4D07-9516-97E7C497F74C}"/>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6" name="Нижний колонтитул 5">
            <a:extLst>
              <a:ext uri="{FF2B5EF4-FFF2-40B4-BE49-F238E27FC236}">
                <a16:creationId xmlns:a16="http://schemas.microsoft.com/office/drawing/2014/main" id="{2FBEBFF6-04D6-4A7E-9AB6-E43D0CB36C4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64C72DD-7DBF-44C5-BCC7-27E1DA9DAC9B}"/>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980341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FC8EE0-75A1-451B-B328-A1900125269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ACF6702-947B-498F-B1F3-AF861DF2A1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128F872A-6B9C-4DF5-AB10-56A9BE3C7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D460C72-3171-4E32-9206-F9D904A93A46}"/>
              </a:ext>
            </a:extLst>
          </p:cNvPr>
          <p:cNvSpPr>
            <a:spLocks noGrp="1"/>
          </p:cNvSpPr>
          <p:nvPr>
            <p:ph type="dt" sz="half" idx="10"/>
          </p:nvPr>
        </p:nvSpPr>
        <p:spPr/>
        <p:txBody>
          <a:bodyPr/>
          <a:lstStyle/>
          <a:p>
            <a:fld id="{6821A688-B682-4C20-B010-9BCC76360FBE}" type="datetimeFigureOut">
              <a:rPr lang="ru-RU" smtClean="0"/>
              <a:t>20.11.2024</a:t>
            </a:fld>
            <a:endParaRPr lang="ru-RU"/>
          </a:p>
        </p:txBody>
      </p:sp>
      <p:sp>
        <p:nvSpPr>
          <p:cNvPr id="6" name="Нижний колонтитул 5">
            <a:extLst>
              <a:ext uri="{FF2B5EF4-FFF2-40B4-BE49-F238E27FC236}">
                <a16:creationId xmlns:a16="http://schemas.microsoft.com/office/drawing/2014/main" id="{641D8B8E-153D-490D-A651-3327F9F9A7B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4C0C216-38F8-45EB-B323-782A86971970}"/>
              </a:ext>
            </a:extLst>
          </p:cNvPr>
          <p:cNvSpPr>
            <a:spLocks noGrp="1"/>
          </p:cNvSpPr>
          <p:nvPr>
            <p:ph type="sldNum" sz="quarter" idx="12"/>
          </p:nvPr>
        </p:nvSpPr>
        <p:spPr/>
        <p:txBody>
          <a:bodyPr/>
          <a:lstStyle/>
          <a:p>
            <a:fld id="{692D5C2E-ED3F-4120-8504-74E19D99B02D}" type="slidenum">
              <a:rPr lang="ru-RU" smtClean="0"/>
              <a:t>‹#›</a:t>
            </a:fld>
            <a:endParaRPr lang="ru-RU"/>
          </a:p>
        </p:txBody>
      </p:sp>
    </p:spTree>
    <p:extLst>
      <p:ext uri="{BB962C8B-B14F-4D97-AF65-F5344CB8AC3E}">
        <p14:creationId xmlns:p14="http://schemas.microsoft.com/office/powerpoint/2010/main" val="304705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A887CC-CD14-426B-9396-8E830B62CD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90B413-BF4D-46B2-9564-2BBE1AE4A6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036EA3E-187D-479B-B044-08DE005D8C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1A688-B682-4C20-B010-9BCC76360FBE}" type="datetimeFigureOut">
              <a:rPr lang="ru-RU" smtClean="0"/>
              <a:t>20.11.2024</a:t>
            </a:fld>
            <a:endParaRPr lang="ru-RU"/>
          </a:p>
        </p:txBody>
      </p:sp>
      <p:sp>
        <p:nvSpPr>
          <p:cNvPr id="5" name="Нижний колонтитул 4">
            <a:extLst>
              <a:ext uri="{FF2B5EF4-FFF2-40B4-BE49-F238E27FC236}">
                <a16:creationId xmlns:a16="http://schemas.microsoft.com/office/drawing/2014/main" id="{63ABFCF7-A613-4E17-8EDD-823F263F62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7EB8C3D5-9A8E-4503-8DC9-507B98AB49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D5C2E-ED3F-4120-8504-74E19D99B02D}" type="slidenum">
              <a:rPr lang="ru-RU" smtClean="0"/>
              <a:t>‹#›</a:t>
            </a:fld>
            <a:endParaRPr lang="ru-RU"/>
          </a:p>
        </p:txBody>
      </p:sp>
    </p:spTree>
    <p:extLst>
      <p:ext uri="{BB962C8B-B14F-4D97-AF65-F5344CB8AC3E}">
        <p14:creationId xmlns:p14="http://schemas.microsoft.com/office/powerpoint/2010/main" val="631647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109EF4FF-0A02-43D2-8F4F-B3287D139A71}"/>
              </a:ext>
            </a:extLst>
          </p:cNvPr>
          <p:cNvPicPr>
            <a:picLocks noChangeAspect="1"/>
          </p:cNvPicPr>
          <p:nvPr/>
        </p:nvPicPr>
        <p:blipFill>
          <a:blip r:embed="rId2"/>
          <a:stretch>
            <a:fillRect/>
          </a:stretch>
        </p:blipFill>
        <p:spPr>
          <a:xfrm>
            <a:off x="6277586" y="2827765"/>
            <a:ext cx="4609992" cy="3249467"/>
          </a:xfrm>
          <a:prstGeom prst="rect">
            <a:avLst/>
          </a:prstGeom>
        </p:spPr>
      </p:pic>
      <p:sp>
        <p:nvSpPr>
          <p:cNvPr id="2" name="Заголовок 1">
            <a:extLst>
              <a:ext uri="{FF2B5EF4-FFF2-40B4-BE49-F238E27FC236}">
                <a16:creationId xmlns:a16="http://schemas.microsoft.com/office/drawing/2014/main" id="{F0525775-D9E2-4D35-AC35-1FFA8816D7B4}"/>
              </a:ext>
            </a:extLst>
          </p:cNvPr>
          <p:cNvSpPr>
            <a:spLocks noGrp="1"/>
          </p:cNvSpPr>
          <p:nvPr>
            <p:ph type="ctrTitle"/>
          </p:nvPr>
        </p:nvSpPr>
        <p:spPr>
          <a:xfrm>
            <a:off x="263013" y="3369"/>
            <a:ext cx="11928987" cy="2932389"/>
          </a:xfrm>
        </p:spPr>
        <p:txBody>
          <a:bodyPr>
            <a:normAutofit/>
          </a:bodyPr>
          <a:lstStyle/>
          <a:p>
            <a:r>
              <a:rPr lang="ru-RU" sz="4800" dirty="0"/>
              <a:t>Модуль 3. Предобработка и анализ медицинских изображений для диагностики заболеваний с использованием ИИ</a:t>
            </a:r>
            <a:br>
              <a:rPr lang="ru-RU" sz="4800" dirty="0"/>
            </a:br>
            <a:endParaRPr lang="ru-RU" sz="4800" dirty="0"/>
          </a:p>
        </p:txBody>
      </p:sp>
      <p:sp>
        <p:nvSpPr>
          <p:cNvPr id="6" name="Подзаголовок 2">
            <a:extLst>
              <a:ext uri="{FF2B5EF4-FFF2-40B4-BE49-F238E27FC236}">
                <a16:creationId xmlns:a16="http://schemas.microsoft.com/office/drawing/2014/main" id="{ACAA9EF2-07D8-4CDA-83BD-F1E713B35B02}"/>
              </a:ext>
            </a:extLst>
          </p:cNvPr>
          <p:cNvSpPr txBox="1">
            <a:spLocks/>
          </p:cNvSpPr>
          <p:nvPr/>
        </p:nvSpPr>
        <p:spPr>
          <a:xfrm>
            <a:off x="767607" y="6486431"/>
            <a:ext cx="2280623" cy="432498"/>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u-RU" dirty="0"/>
              <a:t>Шувалова Е.В., </a:t>
            </a:r>
            <a:r>
              <a:rPr lang="ru-RU" dirty="0" err="1"/>
              <a:t>к.ф</a:t>
            </a:r>
            <a:r>
              <a:rPr lang="ru-RU" dirty="0"/>
              <a:t>. –</a:t>
            </a:r>
            <a:r>
              <a:rPr lang="ru-RU" dirty="0" err="1"/>
              <a:t>м.н</a:t>
            </a:r>
            <a:r>
              <a:rPr lang="ru-RU" dirty="0"/>
              <a:t>.</a:t>
            </a:r>
          </a:p>
        </p:txBody>
      </p:sp>
      <p:sp>
        <p:nvSpPr>
          <p:cNvPr id="9" name="Прямоугольник 8">
            <a:extLst>
              <a:ext uri="{FF2B5EF4-FFF2-40B4-BE49-F238E27FC236}">
                <a16:creationId xmlns:a16="http://schemas.microsoft.com/office/drawing/2014/main" id="{E8CBDBF8-AC6A-4FC2-839C-18C9A908F876}"/>
              </a:ext>
            </a:extLst>
          </p:cNvPr>
          <p:cNvSpPr/>
          <p:nvPr/>
        </p:nvSpPr>
        <p:spPr>
          <a:xfrm>
            <a:off x="629725" y="2827765"/>
            <a:ext cx="4837010" cy="2554545"/>
          </a:xfrm>
          <a:prstGeom prst="rect">
            <a:avLst/>
          </a:prstGeom>
        </p:spPr>
        <p:txBody>
          <a:bodyPr wrap="square">
            <a:spAutoFit/>
          </a:bodyPr>
          <a:lstStyle/>
          <a:p>
            <a:r>
              <a:rPr lang="ru-RU" sz="3200" b="1" dirty="0"/>
              <a:t>3.1. Введение в обработку медицинских изображений:</a:t>
            </a:r>
          </a:p>
          <a:p>
            <a:r>
              <a:rPr lang="ru-RU" sz="3200" b="1" dirty="0"/>
              <a:t> типы изображений,  методы обработки.</a:t>
            </a:r>
            <a:endParaRPr lang="ru-RU" sz="3200" dirty="0"/>
          </a:p>
        </p:txBody>
      </p:sp>
      <p:sp>
        <p:nvSpPr>
          <p:cNvPr id="12" name="Прямоугольник 11">
            <a:extLst>
              <a:ext uri="{FF2B5EF4-FFF2-40B4-BE49-F238E27FC236}">
                <a16:creationId xmlns:a16="http://schemas.microsoft.com/office/drawing/2014/main" id="{26735E1A-19E7-414E-BEC7-EF6DAB5AD19A}"/>
              </a:ext>
            </a:extLst>
          </p:cNvPr>
          <p:cNvSpPr/>
          <p:nvPr/>
        </p:nvSpPr>
        <p:spPr>
          <a:xfrm>
            <a:off x="6318180" y="6419035"/>
            <a:ext cx="4528804" cy="307777"/>
          </a:xfrm>
          <a:prstGeom prst="rect">
            <a:avLst/>
          </a:prstGeom>
        </p:spPr>
        <p:txBody>
          <a:bodyPr wrap="none">
            <a:spAutoFit/>
          </a:bodyPr>
          <a:lstStyle/>
          <a:p>
            <a:r>
              <a:rPr lang="ru-RU" sz="1400" dirty="0"/>
              <a:t>*</a:t>
            </a:r>
            <a:r>
              <a:rPr lang="ru-RU" sz="1400" dirty="0" err="1"/>
              <a:t>Word</a:t>
            </a:r>
            <a:r>
              <a:rPr lang="ru-RU" sz="1400" dirty="0"/>
              <a:t> </a:t>
            </a:r>
            <a:r>
              <a:rPr lang="ru-RU" sz="1400" dirty="0" err="1"/>
              <a:t>cloud</a:t>
            </a:r>
            <a:r>
              <a:rPr lang="ru-RU" sz="1400" dirty="0"/>
              <a:t> </a:t>
            </a:r>
            <a:r>
              <a:rPr lang="ru-RU" sz="1400" dirty="0" err="1"/>
              <a:t>of</a:t>
            </a:r>
            <a:r>
              <a:rPr lang="ru-RU" sz="1400" dirty="0"/>
              <a:t> </a:t>
            </a:r>
            <a:r>
              <a:rPr lang="ru-RU" sz="1400" dirty="0" err="1"/>
              <a:t>the</a:t>
            </a:r>
            <a:r>
              <a:rPr lang="ru-RU" sz="1400" dirty="0"/>
              <a:t> </a:t>
            </a:r>
            <a:r>
              <a:rPr lang="ru-RU" sz="1400" dirty="0" err="1"/>
              <a:t>title</a:t>
            </a:r>
            <a:r>
              <a:rPr lang="ru-RU" sz="1400" dirty="0"/>
              <a:t> </a:t>
            </a:r>
            <a:r>
              <a:rPr lang="ru-RU" sz="1400" dirty="0" err="1"/>
              <a:t>and</a:t>
            </a:r>
            <a:r>
              <a:rPr lang="ru-RU" sz="1400" dirty="0"/>
              <a:t> </a:t>
            </a:r>
            <a:r>
              <a:rPr lang="ru-RU" sz="1400" dirty="0" err="1"/>
              <a:t>selected</a:t>
            </a:r>
            <a:r>
              <a:rPr lang="ru-RU" sz="1400" dirty="0"/>
              <a:t> </a:t>
            </a:r>
            <a:r>
              <a:rPr lang="ru-RU" sz="1400" dirty="0" err="1"/>
              <a:t>articles</a:t>
            </a:r>
            <a:r>
              <a:rPr lang="ru-RU" sz="1400" dirty="0"/>
              <a:t> </a:t>
            </a:r>
            <a:r>
              <a:rPr lang="ru-RU" sz="1400" dirty="0" err="1"/>
              <a:t>on</a:t>
            </a:r>
            <a:r>
              <a:rPr lang="ru-RU" sz="1400" dirty="0"/>
              <a:t> </a:t>
            </a:r>
            <a:r>
              <a:rPr lang="en-US" sz="1400" dirty="0"/>
              <a:t>lung </a:t>
            </a:r>
            <a:r>
              <a:rPr lang="ru-RU" sz="1400" dirty="0" err="1"/>
              <a:t>cance</a:t>
            </a:r>
            <a:r>
              <a:rPr lang="en-US" sz="1400" dirty="0"/>
              <a:t>r</a:t>
            </a:r>
            <a:endParaRPr lang="ru-RU" sz="1400" dirty="0"/>
          </a:p>
        </p:txBody>
      </p:sp>
    </p:spTree>
    <p:extLst>
      <p:ext uri="{BB962C8B-B14F-4D97-AF65-F5344CB8AC3E}">
        <p14:creationId xmlns:p14="http://schemas.microsoft.com/office/powerpoint/2010/main" val="497997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83B288F-A2CC-4411-A16D-470F7EAC34A4}"/>
              </a:ext>
            </a:extLst>
          </p:cNvPr>
          <p:cNvSpPr/>
          <p:nvPr/>
        </p:nvSpPr>
        <p:spPr>
          <a:xfrm>
            <a:off x="2318972" y="98363"/>
            <a:ext cx="7554056" cy="584775"/>
          </a:xfrm>
          <a:prstGeom prst="rect">
            <a:avLst/>
          </a:prstGeom>
        </p:spPr>
        <p:txBody>
          <a:bodyPr wrap="none">
            <a:spAutoFit/>
          </a:bodyPr>
          <a:lstStyle/>
          <a:p>
            <a:r>
              <a:rPr lang="ru-RU" sz="3200" dirty="0"/>
              <a:t>Магнитно-резонансная томография (МРТ)</a:t>
            </a:r>
          </a:p>
        </p:txBody>
      </p:sp>
      <p:sp>
        <p:nvSpPr>
          <p:cNvPr id="5" name="Прямоугольник 4">
            <a:extLst>
              <a:ext uri="{FF2B5EF4-FFF2-40B4-BE49-F238E27FC236}">
                <a16:creationId xmlns:a16="http://schemas.microsoft.com/office/drawing/2014/main" id="{D8254C85-34A2-4C31-A407-79000BCBDE98}"/>
              </a:ext>
            </a:extLst>
          </p:cNvPr>
          <p:cNvSpPr/>
          <p:nvPr/>
        </p:nvSpPr>
        <p:spPr>
          <a:xfrm>
            <a:off x="326947" y="3113262"/>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28D11D85-BB4B-44DE-8876-E0C269516D16}"/>
              </a:ext>
            </a:extLst>
          </p:cNvPr>
          <p:cNvSpPr/>
          <p:nvPr/>
        </p:nvSpPr>
        <p:spPr>
          <a:xfrm>
            <a:off x="6318268" y="3113261"/>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1" name="Прямоугольник 10">
            <a:extLst>
              <a:ext uri="{FF2B5EF4-FFF2-40B4-BE49-F238E27FC236}">
                <a16:creationId xmlns:a16="http://schemas.microsoft.com/office/drawing/2014/main" id="{4846FC75-9513-4DDF-8AEE-AE44558A1154}"/>
              </a:ext>
            </a:extLst>
          </p:cNvPr>
          <p:cNvSpPr/>
          <p:nvPr/>
        </p:nvSpPr>
        <p:spPr>
          <a:xfrm>
            <a:off x="316063" y="3641658"/>
            <a:ext cx="577993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2" name="Прямоугольник 11">
            <a:extLst>
              <a:ext uri="{FF2B5EF4-FFF2-40B4-BE49-F238E27FC236}">
                <a16:creationId xmlns:a16="http://schemas.microsoft.com/office/drawing/2014/main" id="{CC468327-17C6-4CC9-AEDD-A3DAB5C119A4}"/>
              </a:ext>
            </a:extLst>
          </p:cNvPr>
          <p:cNvSpPr/>
          <p:nvPr/>
        </p:nvSpPr>
        <p:spPr>
          <a:xfrm>
            <a:off x="6318268" y="3641658"/>
            <a:ext cx="5475514"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4" name="Прямоугольник 13">
            <a:extLst>
              <a:ext uri="{FF2B5EF4-FFF2-40B4-BE49-F238E27FC236}">
                <a16:creationId xmlns:a16="http://schemas.microsoft.com/office/drawing/2014/main" id="{AD8A0C92-B5B4-46DB-A4A7-3C2A8555FD79}"/>
              </a:ext>
            </a:extLst>
          </p:cNvPr>
          <p:cNvSpPr/>
          <p:nvPr/>
        </p:nvSpPr>
        <p:spPr>
          <a:xfrm>
            <a:off x="326947" y="4170054"/>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5" name="Прямоугольник 14">
            <a:extLst>
              <a:ext uri="{FF2B5EF4-FFF2-40B4-BE49-F238E27FC236}">
                <a16:creationId xmlns:a16="http://schemas.microsoft.com/office/drawing/2014/main" id="{B23FDD9D-EBDF-4C75-96DA-E2D162B2B5B6}"/>
              </a:ext>
            </a:extLst>
          </p:cNvPr>
          <p:cNvSpPr/>
          <p:nvPr/>
        </p:nvSpPr>
        <p:spPr>
          <a:xfrm>
            <a:off x="6318268" y="4170054"/>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7" name="Рисунок 6">
            <a:extLst>
              <a:ext uri="{FF2B5EF4-FFF2-40B4-BE49-F238E27FC236}">
                <a16:creationId xmlns:a16="http://schemas.microsoft.com/office/drawing/2014/main" id="{A91E575A-6C59-4707-AF66-7A540666AA56}"/>
              </a:ext>
            </a:extLst>
          </p:cNvPr>
          <p:cNvPicPr>
            <a:picLocks noChangeAspect="1"/>
          </p:cNvPicPr>
          <p:nvPr/>
        </p:nvPicPr>
        <p:blipFill>
          <a:blip r:embed="rId2"/>
          <a:stretch>
            <a:fillRect/>
          </a:stretch>
        </p:blipFill>
        <p:spPr>
          <a:xfrm>
            <a:off x="479347" y="747708"/>
            <a:ext cx="4267200" cy="1600200"/>
          </a:xfrm>
          <a:prstGeom prst="rect">
            <a:avLst/>
          </a:prstGeom>
        </p:spPr>
      </p:pic>
      <p:pic>
        <p:nvPicPr>
          <p:cNvPr id="8" name="Рисунок 7">
            <a:extLst>
              <a:ext uri="{FF2B5EF4-FFF2-40B4-BE49-F238E27FC236}">
                <a16:creationId xmlns:a16="http://schemas.microsoft.com/office/drawing/2014/main" id="{F22FEDD6-C5E8-479C-8730-F5CBFC1AC995}"/>
              </a:ext>
            </a:extLst>
          </p:cNvPr>
          <p:cNvPicPr>
            <a:picLocks noChangeAspect="1"/>
          </p:cNvPicPr>
          <p:nvPr/>
        </p:nvPicPr>
        <p:blipFill>
          <a:blip r:embed="rId3"/>
          <a:stretch>
            <a:fillRect/>
          </a:stretch>
        </p:blipFill>
        <p:spPr>
          <a:xfrm>
            <a:off x="4783854" y="777734"/>
            <a:ext cx="4276725" cy="2181225"/>
          </a:xfrm>
          <a:prstGeom prst="rect">
            <a:avLst/>
          </a:prstGeom>
        </p:spPr>
      </p:pic>
      <p:pic>
        <p:nvPicPr>
          <p:cNvPr id="9" name="Рисунок 8">
            <a:extLst>
              <a:ext uri="{FF2B5EF4-FFF2-40B4-BE49-F238E27FC236}">
                <a16:creationId xmlns:a16="http://schemas.microsoft.com/office/drawing/2014/main" id="{DC50D755-AF02-4E8C-9A0B-D18CB594019B}"/>
              </a:ext>
            </a:extLst>
          </p:cNvPr>
          <p:cNvPicPr>
            <a:picLocks noChangeAspect="1"/>
          </p:cNvPicPr>
          <p:nvPr/>
        </p:nvPicPr>
        <p:blipFill>
          <a:blip r:embed="rId4"/>
          <a:stretch>
            <a:fillRect/>
          </a:stretch>
        </p:blipFill>
        <p:spPr>
          <a:xfrm>
            <a:off x="744346" y="2398120"/>
            <a:ext cx="3737201" cy="634473"/>
          </a:xfrm>
          <a:prstGeom prst="rect">
            <a:avLst/>
          </a:prstGeom>
        </p:spPr>
      </p:pic>
      <p:sp>
        <p:nvSpPr>
          <p:cNvPr id="10" name="Прямоугольник 9">
            <a:extLst>
              <a:ext uri="{FF2B5EF4-FFF2-40B4-BE49-F238E27FC236}">
                <a16:creationId xmlns:a16="http://schemas.microsoft.com/office/drawing/2014/main" id="{54BB88BD-14CD-473D-B191-06A7EAA08025}"/>
              </a:ext>
            </a:extLst>
          </p:cNvPr>
          <p:cNvSpPr/>
          <p:nvPr/>
        </p:nvSpPr>
        <p:spPr>
          <a:xfrm>
            <a:off x="895839" y="5075017"/>
            <a:ext cx="10907426" cy="646331"/>
          </a:xfrm>
          <a:prstGeom prst="rect">
            <a:avLst/>
          </a:prstGeom>
        </p:spPr>
        <p:txBody>
          <a:bodyPr wrap="square">
            <a:spAutoFit/>
          </a:bodyPr>
          <a:lstStyle/>
          <a:p>
            <a:r>
              <a:rPr lang="ru-RU" dirty="0">
                <a:latin typeface="Calibri" panose="020F0502020204030204" pitchFamily="34" charset="0"/>
                <a:ea typeface="Yu Mincho" panose="02020400000000000000" pitchFamily="18" charset="-128"/>
                <a:cs typeface="Times New Roman" panose="02020603050405020304" pitchFamily="18" charset="0"/>
              </a:rPr>
              <a:t>МРТ часто используется для оценки информации о наличии опухоли, её локализации, размере и типе, стадии заболевания и эффективности лечения.</a:t>
            </a:r>
            <a:endParaRPr lang="ru-RU" dirty="0"/>
          </a:p>
        </p:txBody>
      </p:sp>
      <p:pic>
        <p:nvPicPr>
          <p:cNvPr id="16" name="Рисунок 15">
            <a:extLst>
              <a:ext uri="{FF2B5EF4-FFF2-40B4-BE49-F238E27FC236}">
                <a16:creationId xmlns:a16="http://schemas.microsoft.com/office/drawing/2014/main" id="{B00D8830-AC22-4EE7-B7EE-0613E21625B1}"/>
              </a:ext>
            </a:extLst>
          </p:cNvPr>
          <p:cNvPicPr>
            <a:picLocks noChangeAspect="1"/>
          </p:cNvPicPr>
          <p:nvPr/>
        </p:nvPicPr>
        <p:blipFill>
          <a:blip r:embed="rId5"/>
          <a:stretch>
            <a:fillRect/>
          </a:stretch>
        </p:blipFill>
        <p:spPr>
          <a:xfrm>
            <a:off x="9097885" y="791665"/>
            <a:ext cx="2614767" cy="2166324"/>
          </a:xfrm>
          <a:prstGeom prst="rect">
            <a:avLst/>
          </a:prstGeom>
        </p:spPr>
      </p:pic>
    </p:spTree>
    <p:extLst>
      <p:ext uri="{BB962C8B-B14F-4D97-AF65-F5344CB8AC3E}">
        <p14:creationId xmlns:p14="http://schemas.microsoft.com/office/powerpoint/2010/main" val="33183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83B288F-A2CC-4411-A16D-470F7EAC34A4}"/>
              </a:ext>
            </a:extLst>
          </p:cNvPr>
          <p:cNvSpPr/>
          <p:nvPr/>
        </p:nvSpPr>
        <p:spPr>
          <a:xfrm>
            <a:off x="2318972" y="98363"/>
            <a:ext cx="7912359" cy="584775"/>
          </a:xfrm>
          <a:prstGeom prst="rect">
            <a:avLst/>
          </a:prstGeom>
        </p:spPr>
        <p:txBody>
          <a:bodyPr wrap="none">
            <a:spAutoFit/>
          </a:bodyPr>
          <a:lstStyle/>
          <a:p>
            <a:r>
              <a:rPr lang="ru-RU" sz="3200" dirty="0"/>
              <a:t>Позитронно-эмиссионная томография (ПЭТ)</a:t>
            </a:r>
          </a:p>
        </p:txBody>
      </p:sp>
      <p:sp>
        <p:nvSpPr>
          <p:cNvPr id="5" name="Прямоугольник 4">
            <a:extLst>
              <a:ext uri="{FF2B5EF4-FFF2-40B4-BE49-F238E27FC236}">
                <a16:creationId xmlns:a16="http://schemas.microsoft.com/office/drawing/2014/main" id="{D8254C85-34A2-4C31-A407-79000BCBDE98}"/>
              </a:ext>
            </a:extLst>
          </p:cNvPr>
          <p:cNvSpPr/>
          <p:nvPr/>
        </p:nvSpPr>
        <p:spPr>
          <a:xfrm>
            <a:off x="326946" y="4342205"/>
            <a:ext cx="5795753" cy="229094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r>
              <a:rPr lang="ru-RU" sz="1600" dirty="0"/>
              <a:t> </a:t>
            </a:r>
          </a:p>
          <a:p>
            <a:pPr indent="63500">
              <a:lnSpc>
                <a:spcPct val="107000"/>
              </a:lnSpc>
              <a:spcAft>
                <a:spcPts val="800"/>
              </a:spcAft>
            </a:pPr>
            <a:r>
              <a:rPr lang="ru-RU" sz="1600" dirty="0"/>
              <a:t>ПЭТ-сканирование создаёт изображения, которые отображают метаболическую активность тканей, основанную на накоплении радиоактивного вещества (например, 18F-ФДГ). Этот тип визуализации используется для выявления аномальной активности, связанной с опухолями, так как раковые клетки имеют повышенную метаболическую активность и активно поглощают метку</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28D11D85-BB4B-44DE-8876-E0C269516D16}"/>
              </a:ext>
            </a:extLst>
          </p:cNvPr>
          <p:cNvSpPr/>
          <p:nvPr/>
        </p:nvSpPr>
        <p:spPr>
          <a:xfrm>
            <a:off x="6275151" y="4331320"/>
            <a:ext cx="5484997" cy="229094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 </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ПЭТ-изображения могут иметь значительный уровень шума и низкое пространственное разрешение, что требует улучшения перед дальнейшим анализом. Предобработка включает в себя шумоподавление и выравнивание контрастности, а также совмещение ПЭТ-изображений с КТ или МРТ для более точной локализации метаболической активности.</a:t>
            </a:r>
          </a:p>
        </p:txBody>
      </p:sp>
      <p:pic>
        <p:nvPicPr>
          <p:cNvPr id="4" name="Рисунок 3">
            <a:extLst>
              <a:ext uri="{FF2B5EF4-FFF2-40B4-BE49-F238E27FC236}">
                <a16:creationId xmlns:a16="http://schemas.microsoft.com/office/drawing/2014/main" id="{11335AF1-289A-40E0-8800-1AE8DD1E0D12}"/>
              </a:ext>
            </a:extLst>
          </p:cNvPr>
          <p:cNvPicPr>
            <a:picLocks noChangeAspect="1"/>
          </p:cNvPicPr>
          <p:nvPr/>
        </p:nvPicPr>
        <p:blipFill>
          <a:blip r:embed="rId2"/>
          <a:stretch>
            <a:fillRect/>
          </a:stretch>
        </p:blipFill>
        <p:spPr>
          <a:xfrm>
            <a:off x="1604962" y="677725"/>
            <a:ext cx="8982075" cy="3638550"/>
          </a:xfrm>
          <a:prstGeom prst="rect">
            <a:avLst/>
          </a:prstGeom>
        </p:spPr>
      </p:pic>
      <p:pic>
        <p:nvPicPr>
          <p:cNvPr id="13" name="Рисунок 12">
            <a:extLst>
              <a:ext uri="{FF2B5EF4-FFF2-40B4-BE49-F238E27FC236}">
                <a16:creationId xmlns:a16="http://schemas.microsoft.com/office/drawing/2014/main" id="{5DE47607-4045-44F4-91F0-28C68572AEA8}"/>
              </a:ext>
            </a:extLst>
          </p:cNvPr>
          <p:cNvPicPr>
            <a:picLocks noChangeAspect="1"/>
          </p:cNvPicPr>
          <p:nvPr/>
        </p:nvPicPr>
        <p:blipFill>
          <a:blip r:embed="rId3"/>
          <a:stretch>
            <a:fillRect/>
          </a:stretch>
        </p:blipFill>
        <p:spPr>
          <a:xfrm>
            <a:off x="1604962" y="665525"/>
            <a:ext cx="8982076" cy="719741"/>
          </a:xfrm>
          <a:prstGeom prst="rect">
            <a:avLst/>
          </a:prstGeom>
        </p:spPr>
      </p:pic>
      <p:sp>
        <p:nvSpPr>
          <p:cNvPr id="17" name="Прямоугольник 16">
            <a:extLst>
              <a:ext uri="{FF2B5EF4-FFF2-40B4-BE49-F238E27FC236}">
                <a16:creationId xmlns:a16="http://schemas.microsoft.com/office/drawing/2014/main" id="{24E460DD-FF59-4B07-B92B-C240E7927F08}"/>
              </a:ext>
            </a:extLst>
          </p:cNvPr>
          <p:cNvSpPr/>
          <p:nvPr/>
        </p:nvSpPr>
        <p:spPr>
          <a:xfrm>
            <a:off x="1604961" y="1069971"/>
            <a:ext cx="8022771" cy="307777"/>
          </a:xfrm>
          <a:prstGeom prst="rect">
            <a:avLst/>
          </a:prstGeom>
        </p:spPr>
        <p:txBody>
          <a:bodyPr wrap="square">
            <a:spAutoFit/>
          </a:bodyPr>
          <a:lstStyle/>
          <a:p>
            <a:r>
              <a:rPr lang="ru-RU" sz="1400" dirty="0"/>
              <a:t>С</a:t>
            </a:r>
            <a:r>
              <a:rPr lang="en-US" sz="1400" dirty="0" err="1"/>
              <a:t>olorectal</a:t>
            </a:r>
            <a:r>
              <a:rPr lang="en-US" sz="1400" dirty="0"/>
              <a:t> cancer. Images show </a:t>
            </a:r>
            <a:r>
              <a:rPr lang="en-US" sz="1400" dirty="0" err="1"/>
              <a:t>lewsions</a:t>
            </a:r>
            <a:r>
              <a:rPr lang="en-US" sz="1400" dirty="0"/>
              <a:t> in the liver and right lower lung</a:t>
            </a:r>
            <a:endParaRPr lang="ru-RU" sz="1400" dirty="0"/>
          </a:p>
        </p:txBody>
      </p:sp>
    </p:spTree>
    <p:extLst>
      <p:ext uri="{BB962C8B-B14F-4D97-AF65-F5344CB8AC3E}">
        <p14:creationId xmlns:p14="http://schemas.microsoft.com/office/powerpoint/2010/main" val="184765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83B288F-A2CC-4411-A16D-470F7EAC34A4}"/>
              </a:ext>
            </a:extLst>
          </p:cNvPr>
          <p:cNvSpPr/>
          <p:nvPr/>
        </p:nvSpPr>
        <p:spPr>
          <a:xfrm>
            <a:off x="2318972" y="98363"/>
            <a:ext cx="7912359" cy="584775"/>
          </a:xfrm>
          <a:prstGeom prst="rect">
            <a:avLst/>
          </a:prstGeom>
        </p:spPr>
        <p:txBody>
          <a:bodyPr wrap="none">
            <a:spAutoFit/>
          </a:bodyPr>
          <a:lstStyle/>
          <a:p>
            <a:r>
              <a:rPr lang="ru-RU" sz="3200" dirty="0"/>
              <a:t>Позитронно-эмиссионная томография (ПЭТ)</a:t>
            </a:r>
          </a:p>
        </p:txBody>
      </p:sp>
      <p:sp>
        <p:nvSpPr>
          <p:cNvPr id="5" name="Прямоугольник 4">
            <a:extLst>
              <a:ext uri="{FF2B5EF4-FFF2-40B4-BE49-F238E27FC236}">
                <a16:creationId xmlns:a16="http://schemas.microsoft.com/office/drawing/2014/main" id="{D8254C85-34A2-4C31-A407-79000BCBDE98}"/>
              </a:ext>
            </a:extLst>
          </p:cNvPr>
          <p:cNvSpPr/>
          <p:nvPr/>
        </p:nvSpPr>
        <p:spPr>
          <a:xfrm>
            <a:off x="398218" y="3641658"/>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28D11D85-BB4B-44DE-8876-E0C269516D16}"/>
              </a:ext>
            </a:extLst>
          </p:cNvPr>
          <p:cNvSpPr/>
          <p:nvPr/>
        </p:nvSpPr>
        <p:spPr>
          <a:xfrm>
            <a:off x="6253328" y="3641658"/>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1" name="Прямоугольник 10">
            <a:extLst>
              <a:ext uri="{FF2B5EF4-FFF2-40B4-BE49-F238E27FC236}">
                <a16:creationId xmlns:a16="http://schemas.microsoft.com/office/drawing/2014/main" id="{4846FC75-9513-4DDF-8AEE-AE44558A1154}"/>
              </a:ext>
            </a:extLst>
          </p:cNvPr>
          <p:cNvSpPr/>
          <p:nvPr/>
        </p:nvSpPr>
        <p:spPr>
          <a:xfrm>
            <a:off x="406124" y="4173551"/>
            <a:ext cx="5779937" cy="229094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Сегментация ПЭТ-изображений направлена на выделение областей с повышенной метаболической активностью, которые могут соответствовать опухолям. Это важно для точного определения размеров и формы опухоли. Используются алгоритмы активных контуров, пороговая обработка, а также глубокое обучение для точного выделения областей накопления радиоактивного вещества</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2" name="Прямоугольник 11">
            <a:extLst>
              <a:ext uri="{FF2B5EF4-FFF2-40B4-BE49-F238E27FC236}">
                <a16:creationId xmlns:a16="http://schemas.microsoft.com/office/drawing/2014/main" id="{CC468327-17C6-4CC9-AEDD-A3DAB5C119A4}"/>
              </a:ext>
            </a:extLst>
          </p:cNvPr>
          <p:cNvSpPr/>
          <p:nvPr/>
        </p:nvSpPr>
        <p:spPr>
          <a:xfrm>
            <a:off x="6253328" y="4173551"/>
            <a:ext cx="5475514" cy="2393540"/>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endParaRPr lang="en-US" sz="1600" dirty="0">
              <a:latin typeface="Calibri" panose="020F0502020204030204" pitchFamily="34" charset="0"/>
              <a:ea typeface="Yu Mincho" panose="02020400000000000000" pitchFamily="18" charset="-128"/>
              <a:cs typeface="Times New Roman" panose="02020603050405020304" pitchFamily="18" charset="0"/>
            </a:endParaRPr>
          </a:p>
          <a:p>
            <a:pPr indent="63500">
              <a:lnSpc>
                <a:spcPct val="107000"/>
              </a:lnSpc>
              <a:spcAft>
                <a:spcPts val="800"/>
              </a:spcAft>
            </a:pPr>
            <a:r>
              <a:rPr lang="ru-RU" sz="1600" dirty="0"/>
              <a:t>В случае ПЭТ-изображений извлечение признаков включает определение таких параметров, как интенсивность накопления метки, объем области с повышенной активностью, а также текстурные характеристики. Эти признаки помогают определить степень активности опухоли и дают возможность понять её природу.</a:t>
            </a:r>
            <a:endParaRPr lang="en-US" sz="1600" dirty="0"/>
          </a:p>
          <a:p>
            <a:pPr indent="63500">
              <a:lnSpc>
                <a:spcPct val="107000"/>
              </a:lnSpc>
              <a:spcAft>
                <a:spcPts val="800"/>
              </a:spcAft>
            </a:pP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7" name="Рисунок 6">
            <a:extLst>
              <a:ext uri="{FF2B5EF4-FFF2-40B4-BE49-F238E27FC236}">
                <a16:creationId xmlns:a16="http://schemas.microsoft.com/office/drawing/2014/main" id="{102CF967-53AA-4995-91CF-A6606FAF58BB}"/>
              </a:ext>
            </a:extLst>
          </p:cNvPr>
          <p:cNvPicPr>
            <a:picLocks noChangeAspect="1"/>
          </p:cNvPicPr>
          <p:nvPr/>
        </p:nvPicPr>
        <p:blipFill>
          <a:blip r:embed="rId2"/>
          <a:stretch>
            <a:fillRect/>
          </a:stretch>
        </p:blipFill>
        <p:spPr>
          <a:xfrm>
            <a:off x="756931" y="683138"/>
            <a:ext cx="5078325" cy="2855196"/>
          </a:xfrm>
          <a:prstGeom prst="rect">
            <a:avLst/>
          </a:prstGeom>
        </p:spPr>
      </p:pic>
      <p:sp>
        <p:nvSpPr>
          <p:cNvPr id="9" name="Прямоугольник 8">
            <a:extLst>
              <a:ext uri="{FF2B5EF4-FFF2-40B4-BE49-F238E27FC236}">
                <a16:creationId xmlns:a16="http://schemas.microsoft.com/office/drawing/2014/main" id="{073C81DB-801C-47AF-87B6-1D738B30B1CA}"/>
              </a:ext>
            </a:extLst>
          </p:cNvPr>
          <p:cNvSpPr/>
          <p:nvPr/>
        </p:nvSpPr>
        <p:spPr>
          <a:xfrm>
            <a:off x="6253328" y="1091297"/>
            <a:ext cx="5344885" cy="2031325"/>
          </a:xfrm>
          <a:prstGeom prst="rect">
            <a:avLst/>
          </a:prstGeom>
        </p:spPr>
        <p:txBody>
          <a:bodyPr wrap="square">
            <a:spAutoFit/>
          </a:bodyPr>
          <a:lstStyle/>
          <a:p>
            <a:r>
              <a:rPr lang="en-US" dirty="0"/>
              <a:t>5 [18F]-FDG PET images of a 71-y/o female (324 </a:t>
            </a:r>
            <a:r>
              <a:rPr lang="en-US" dirty="0" err="1"/>
              <a:t>MBq</a:t>
            </a:r>
            <a:r>
              <a:rPr lang="en-US" dirty="0"/>
              <a:t>, BMI 22) with endometrial adenocarcinoma post hysterectomy, bilateral oophorectomy and lymph node dissection. Images show the differences in quality when using FBP reconstruction (left), iterative reconstruction (middle), and regularized reconstruction (right)</a:t>
            </a:r>
            <a:endParaRPr lang="ru-RU" dirty="0"/>
          </a:p>
        </p:txBody>
      </p:sp>
    </p:spTree>
    <p:extLst>
      <p:ext uri="{BB962C8B-B14F-4D97-AF65-F5344CB8AC3E}">
        <p14:creationId xmlns:p14="http://schemas.microsoft.com/office/powerpoint/2010/main" val="346358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83B288F-A2CC-4411-A16D-470F7EAC34A4}"/>
              </a:ext>
            </a:extLst>
          </p:cNvPr>
          <p:cNvSpPr/>
          <p:nvPr/>
        </p:nvSpPr>
        <p:spPr>
          <a:xfrm>
            <a:off x="2318972" y="98363"/>
            <a:ext cx="7912359" cy="584775"/>
          </a:xfrm>
          <a:prstGeom prst="rect">
            <a:avLst/>
          </a:prstGeom>
        </p:spPr>
        <p:txBody>
          <a:bodyPr wrap="none">
            <a:spAutoFit/>
          </a:bodyPr>
          <a:lstStyle/>
          <a:p>
            <a:r>
              <a:rPr lang="ru-RU" sz="3200" dirty="0"/>
              <a:t>Позитронно-эмиссионная томография (ПЭТ)</a:t>
            </a:r>
          </a:p>
        </p:txBody>
      </p:sp>
      <p:sp>
        <p:nvSpPr>
          <p:cNvPr id="5" name="Прямоугольник 4">
            <a:extLst>
              <a:ext uri="{FF2B5EF4-FFF2-40B4-BE49-F238E27FC236}">
                <a16:creationId xmlns:a16="http://schemas.microsoft.com/office/drawing/2014/main" id="{D8254C85-34A2-4C31-A407-79000BCBDE98}"/>
              </a:ext>
            </a:extLst>
          </p:cNvPr>
          <p:cNvSpPr/>
          <p:nvPr/>
        </p:nvSpPr>
        <p:spPr>
          <a:xfrm>
            <a:off x="398218" y="3434824"/>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28D11D85-BB4B-44DE-8876-E0C269516D16}"/>
              </a:ext>
            </a:extLst>
          </p:cNvPr>
          <p:cNvSpPr/>
          <p:nvPr/>
        </p:nvSpPr>
        <p:spPr>
          <a:xfrm>
            <a:off x="6253328" y="3434824"/>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1" name="Прямоугольник 10">
            <a:extLst>
              <a:ext uri="{FF2B5EF4-FFF2-40B4-BE49-F238E27FC236}">
                <a16:creationId xmlns:a16="http://schemas.microsoft.com/office/drawing/2014/main" id="{4846FC75-9513-4DDF-8AEE-AE44558A1154}"/>
              </a:ext>
            </a:extLst>
          </p:cNvPr>
          <p:cNvSpPr/>
          <p:nvPr/>
        </p:nvSpPr>
        <p:spPr>
          <a:xfrm>
            <a:off x="406124" y="3966717"/>
            <a:ext cx="577993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2" name="Прямоугольник 11">
            <a:extLst>
              <a:ext uri="{FF2B5EF4-FFF2-40B4-BE49-F238E27FC236}">
                <a16:creationId xmlns:a16="http://schemas.microsoft.com/office/drawing/2014/main" id="{CC468327-17C6-4CC9-AEDD-A3DAB5C119A4}"/>
              </a:ext>
            </a:extLst>
          </p:cNvPr>
          <p:cNvSpPr/>
          <p:nvPr/>
        </p:nvSpPr>
        <p:spPr>
          <a:xfrm>
            <a:off x="6248401" y="3953860"/>
            <a:ext cx="5475514"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4" name="Прямоугольник 13">
            <a:extLst>
              <a:ext uri="{FF2B5EF4-FFF2-40B4-BE49-F238E27FC236}">
                <a16:creationId xmlns:a16="http://schemas.microsoft.com/office/drawing/2014/main" id="{AD8A0C92-B5B4-46DB-A4A7-3C2A8555FD79}"/>
              </a:ext>
            </a:extLst>
          </p:cNvPr>
          <p:cNvSpPr/>
          <p:nvPr/>
        </p:nvSpPr>
        <p:spPr>
          <a:xfrm>
            <a:off x="381378" y="4518921"/>
            <a:ext cx="5795753" cy="973600"/>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endParaRPr lang="en-US" sz="1600" dirty="0">
              <a:latin typeface="Calibri" panose="020F0502020204030204" pitchFamily="34" charset="0"/>
              <a:ea typeface="Yu Mincho" panose="02020400000000000000" pitchFamily="18" charset="-128"/>
              <a:cs typeface="Times New Roman" panose="02020603050405020304" pitchFamily="18" charset="0"/>
            </a:endParaRP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Для ПЭТ важны такие параметры, как максимальная интенсивность накопления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SUVmax</a:t>
            </a:r>
            <a:r>
              <a:rPr lang="ru-RU" sz="1600" dirty="0">
                <a:latin typeface="Calibri" panose="020F0502020204030204" pitchFamily="34" charset="0"/>
                <a:ea typeface="Yu Mincho" panose="02020400000000000000" pitchFamily="18" charset="-128"/>
                <a:cs typeface="Times New Roman" panose="02020603050405020304" pitchFamily="18" charset="0"/>
              </a:rPr>
              <a:t>) и объем накопления</a:t>
            </a:r>
          </a:p>
        </p:txBody>
      </p:sp>
      <p:sp>
        <p:nvSpPr>
          <p:cNvPr id="15" name="Прямоугольник 14">
            <a:extLst>
              <a:ext uri="{FF2B5EF4-FFF2-40B4-BE49-F238E27FC236}">
                <a16:creationId xmlns:a16="http://schemas.microsoft.com/office/drawing/2014/main" id="{B23FDD9D-EBDF-4C75-96DA-E2D162B2B5B6}"/>
              </a:ext>
            </a:extLst>
          </p:cNvPr>
          <p:cNvSpPr/>
          <p:nvPr/>
        </p:nvSpPr>
        <p:spPr>
          <a:xfrm>
            <a:off x="6253379" y="4475885"/>
            <a:ext cx="5484997" cy="202747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endParaRPr lang="en-US" sz="1600" dirty="0">
              <a:latin typeface="Calibri" panose="020F0502020204030204" pitchFamily="34" charset="0"/>
              <a:ea typeface="Yu Mincho" panose="02020400000000000000" pitchFamily="18" charset="-128"/>
              <a:cs typeface="Times New Roman" panose="02020603050405020304" pitchFamily="18" charset="0"/>
            </a:endParaRPr>
          </a:p>
          <a:p>
            <a:pPr indent="63500">
              <a:lnSpc>
                <a:spcPct val="107000"/>
              </a:lnSpc>
              <a:spcAft>
                <a:spcPts val="800"/>
              </a:spcAft>
            </a:pPr>
            <a:r>
              <a:rPr lang="ru-RU" sz="1600" dirty="0"/>
              <a:t>В классификации ПЭТ-изображений  используются алгоритмы машинного обучения и методы глубокого обучения для определения опухоли как злокачественной или доброкачественной, а также для определения степени её активности, учитывая сложные особенности метаболической активности.</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3" name="Рисунок 2">
            <a:extLst>
              <a:ext uri="{FF2B5EF4-FFF2-40B4-BE49-F238E27FC236}">
                <a16:creationId xmlns:a16="http://schemas.microsoft.com/office/drawing/2014/main" id="{05B502A1-4CC4-411B-93F0-A9F08E8795B9}"/>
              </a:ext>
            </a:extLst>
          </p:cNvPr>
          <p:cNvPicPr>
            <a:picLocks noChangeAspect="1"/>
          </p:cNvPicPr>
          <p:nvPr/>
        </p:nvPicPr>
        <p:blipFill>
          <a:blip r:embed="rId2"/>
          <a:stretch>
            <a:fillRect/>
          </a:stretch>
        </p:blipFill>
        <p:spPr>
          <a:xfrm>
            <a:off x="381378" y="958069"/>
            <a:ext cx="3907792" cy="1520997"/>
          </a:xfrm>
          <a:prstGeom prst="rect">
            <a:avLst/>
          </a:prstGeom>
        </p:spPr>
      </p:pic>
      <p:pic>
        <p:nvPicPr>
          <p:cNvPr id="4" name="Рисунок 3">
            <a:extLst>
              <a:ext uri="{FF2B5EF4-FFF2-40B4-BE49-F238E27FC236}">
                <a16:creationId xmlns:a16="http://schemas.microsoft.com/office/drawing/2014/main" id="{C548A99B-5BAE-4E29-AABF-94A673A0A859}"/>
              </a:ext>
            </a:extLst>
          </p:cNvPr>
          <p:cNvPicPr>
            <a:picLocks noChangeAspect="1"/>
          </p:cNvPicPr>
          <p:nvPr/>
        </p:nvPicPr>
        <p:blipFill>
          <a:blip r:embed="rId3"/>
          <a:stretch>
            <a:fillRect/>
          </a:stretch>
        </p:blipFill>
        <p:spPr>
          <a:xfrm>
            <a:off x="4114998" y="1049095"/>
            <a:ext cx="3298173" cy="1414989"/>
          </a:xfrm>
          <a:prstGeom prst="rect">
            <a:avLst/>
          </a:prstGeom>
        </p:spPr>
      </p:pic>
      <p:pic>
        <p:nvPicPr>
          <p:cNvPr id="8" name="Рисунок 7">
            <a:extLst>
              <a:ext uri="{FF2B5EF4-FFF2-40B4-BE49-F238E27FC236}">
                <a16:creationId xmlns:a16="http://schemas.microsoft.com/office/drawing/2014/main" id="{0CFF9CDE-9C7A-4FEA-8A70-5258D06A35F6}"/>
              </a:ext>
            </a:extLst>
          </p:cNvPr>
          <p:cNvPicPr>
            <a:picLocks noChangeAspect="1"/>
          </p:cNvPicPr>
          <p:nvPr/>
        </p:nvPicPr>
        <p:blipFill>
          <a:blip r:embed="rId4"/>
          <a:stretch>
            <a:fillRect/>
          </a:stretch>
        </p:blipFill>
        <p:spPr>
          <a:xfrm>
            <a:off x="7551964" y="1049095"/>
            <a:ext cx="1726170" cy="1414989"/>
          </a:xfrm>
          <a:prstGeom prst="rect">
            <a:avLst/>
          </a:prstGeom>
        </p:spPr>
      </p:pic>
      <p:pic>
        <p:nvPicPr>
          <p:cNvPr id="10" name="Рисунок 9">
            <a:extLst>
              <a:ext uri="{FF2B5EF4-FFF2-40B4-BE49-F238E27FC236}">
                <a16:creationId xmlns:a16="http://schemas.microsoft.com/office/drawing/2014/main" id="{DA94A5D6-0EF9-4B99-B7BB-3D12C99125D3}"/>
              </a:ext>
            </a:extLst>
          </p:cNvPr>
          <p:cNvPicPr>
            <a:picLocks noChangeAspect="1"/>
          </p:cNvPicPr>
          <p:nvPr/>
        </p:nvPicPr>
        <p:blipFill>
          <a:blip r:embed="rId5"/>
          <a:stretch>
            <a:fillRect/>
          </a:stretch>
        </p:blipFill>
        <p:spPr>
          <a:xfrm>
            <a:off x="484414" y="2521596"/>
            <a:ext cx="6003472" cy="896518"/>
          </a:xfrm>
          <a:prstGeom prst="rect">
            <a:avLst/>
          </a:prstGeom>
        </p:spPr>
      </p:pic>
      <p:sp>
        <p:nvSpPr>
          <p:cNvPr id="13" name="Прямоугольник 12">
            <a:extLst>
              <a:ext uri="{FF2B5EF4-FFF2-40B4-BE49-F238E27FC236}">
                <a16:creationId xmlns:a16="http://schemas.microsoft.com/office/drawing/2014/main" id="{C257DBDA-93BD-46B5-994B-1D299C0FBC53}"/>
              </a:ext>
            </a:extLst>
          </p:cNvPr>
          <p:cNvSpPr/>
          <p:nvPr/>
        </p:nvSpPr>
        <p:spPr>
          <a:xfrm>
            <a:off x="381378" y="5612980"/>
            <a:ext cx="5884712" cy="1077218"/>
          </a:xfrm>
          <a:prstGeom prst="rect">
            <a:avLst/>
          </a:prstGeom>
        </p:spPr>
        <p:txBody>
          <a:bodyPr wrap="square">
            <a:spAutoFit/>
          </a:bodyPr>
          <a:lstStyle/>
          <a:p>
            <a:r>
              <a:rPr lang="ru-RU" sz="1600" dirty="0">
                <a:latin typeface="Calibri" panose="020F0502020204030204" pitchFamily="34" charset="0"/>
                <a:ea typeface="Yu Mincho" panose="02020400000000000000" pitchFamily="18" charset="-128"/>
                <a:cs typeface="Times New Roman" panose="02020603050405020304" pitchFamily="18" charset="0"/>
              </a:rPr>
              <a:t>В результате анализа ПЭТ-изображений CAD-система может предоставить информацию о наличии опухоли, её метаболической активности и возможной природе (например, злокачественности). </a:t>
            </a:r>
            <a:endParaRPr lang="ru-RU" sz="1600" dirty="0"/>
          </a:p>
        </p:txBody>
      </p:sp>
    </p:spTree>
    <p:extLst>
      <p:ext uri="{BB962C8B-B14F-4D97-AF65-F5344CB8AC3E}">
        <p14:creationId xmlns:p14="http://schemas.microsoft.com/office/powerpoint/2010/main" val="309174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524FCAF-E195-43BC-A973-E0DE5D02C70B}"/>
              </a:ext>
            </a:extLst>
          </p:cNvPr>
          <p:cNvSpPr/>
          <p:nvPr/>
        </p:nvSpPr>
        <p:spPr>
          <a:xfrm>
            <a:off x="945572" y="204141"/>
            <a:ext cx="9331337" cy="584775"/>
          </a:xfrm>
          <a:prstGeom prst="rect">
            <a:avLst/>
          </a:prstGeom>
        </p:spPr>
        <p:txBody>
          <a:bodyPr wrap="none">
            <a:spAutoFit/>
          </a:bodyPr>
          <a:lstStyle/>
          <a:p>
            <a:r>
              <a:rPr lang="ru-RU" sz="3200" dirty="0"/>
              <a:t>Рентгеновские изображения (X-</a:t>
            </a:r>
            <a:r>
              <a:rPr lang="ru-RU" sz="3200" dirty="0" err="1"/>
              <a:t>ray</a:t>
            </a:r>
            <a:r>
              <a:rPr lang="ru-RU" sz="3200" dirty="0"/>
              <a:t>) и Маммография</a:t>
            </a:r>
          </a:p>
        </p:txBody>
      </p:sp>
      <p:sp>
        <p:nvSpPr>
          <p:cNvPr id="11" name="Прямоугольник 10">
            <a:extLst>
              <a:ext uri="{FF2B5EF4-FFF2-40B4-BE49-F238E27FC236}">
                <a16:creationId xmlns:a16="http://schemas.microsoft.com/office/drawing/2014/main" id="{AF0EE0B2-9851-4CD2-B14C-BB4CDB5AD271}"/>
              </a:ext>
            </a:extLst>
          </p:cNvPr>
          <p:cNvSpPr/>
          <p:nvPr/>
        </p:nvSpPr>
        <p:spPr>
          <a:xfrm>
            <a:off x="1209109" y="3428999"/>
            <a:ext cx="9164976" cy="222342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dirty="0"/>
              <a:t>Рентгеновские изображения (X-</a:t>
            </a:r>
            <a:r>
              <a:rPr lang="ru-RU" dirty="0" err="1"/>
              <a:t>ray</a:t>
            </a:r>
            <a:r>
              <a:rPr lang="ru-RU" dirty="0"/>
              <a:t>) и маммография представляют собой данные, полученные с использованием рентгеновских лучей. Рентгеновские снимки чаще всего используются для исследования костей, легких и других органов, а маммография — для раннего выявления патологий в молочной железе. Оба типа изображений имеют высокую пространственную разрешающую способность, что делает их полезными для визуализации структурных изменений.</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8" name="Рисунок 7">
            <a:extLst>
              <a:ext uri="{FF2B5EF4-FFF2-40B4-BE49-F238E27FC236}">
                <a16:creationId xmlns:a16="http://schemas.microsoft.com/office/drawing/2014/main" id="{5CCDA6A4-527F-43B9-BAFE-F18FC99C65FF}"/>
              </a:ext>
            </a:extLst>
          </p:cNvPr>
          <p:cNvPicPr>
            <a:picLocks noChangeAspect="1"/>
          </p:cNvPicPr>
          <p:nvPr/>
        </p:nvPicPr>
        <p:blipFill>
          <a:blip r:embed="rId2"/>
          <a:stretch>
            <a:fillRect/>
          </a:stretch>
        </p:blipFill>
        <p:spPr>
          <a:xfrm>
            <a:off x="1209109" y="921883"/>
            <a:ext cx="9067800" cy="2162175"/>
          </a:xfrm>
          <a:prstGeom prst="rect">
            <a:avLst/>
          </a:prstGeom>
        </p:spPr>
      </p:pic>
    </p:spTree>
    <p:extLst>
      <p:ext uri="{BB962C8B-B14F-4D97-AF65-F5344CB8AC3E}">
        <p14:creationId xmlns:p14="http://schemas.microsoft.com/office/powerpoint/2010/main" val="3615499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326E39A-6B35-4980-909B-4960326A0CEC}"/>
              </a:ext>
            </a:extLst>
          </p:cNvPr>
          <p:cNvPicPr>
            <a:picLocks noChangeAspect="1"/>
          </p:cNvPicPr>
          <p:nvPr/>
        </p:nvPicPr>
        <p:blipFill>
          <a:blip r:embed="rId2"/>
          <a:stretch>
            <a:fillRect/>
          </a:stretch>
        </p:blipFill>
        <p:spPr>
          <a:xfrm>
            <a:off x="3385107" y="788916"/>
            <a:ext cx="8926636" cy="6050170"/>
          </a:xfrm>
          <a:prstGeom prst="rect">
            <a:avLst/>
          </a:prstGeom>
        </p:spPr>
      </p:pic>
      <p:pic>
        <p:nvPicPr>
          <p:cNvPr id="10" name="Рисунок 9">
            <a:extLst>
              <a:ext uri="{FF2B5EF4-FFF2-40B4-BE49-F238E27FC236}">
                <a16:creationId xmlns:a16="http://schemas.microsoft.com/office/drawing/2014/main" id="{56EE6C7E-1B0A-4852-BC2F-02736F2B0DD8}"/>
              </a:ext>
            </a:extLst>
          </p:cNvPr>
          <p:cNvPicPr>
            <a:picLocks noChangeAspect="1"/>
          </p:cNvPicPr>
          <p:nvPr/>
        </p:nvPicPr>
        <p:blipFill>
          <a:blip r:embed="rId3"/>
          <a:stretch>
            <a:fillRect/>
          </a:stretch>
        </p:blipFill>
        <p:spPr>
          <a:xfrm>
            <a:off x="9979742" y="5222116"/>
            <a:ext cx="1521067" cy="1139355"/>
          </a:xfrm>
          <a:prstGeom prst="rect">
            <a:avLst/>
          </a:prstGeom>
        </p:spPr>
      </p:pic>
      <p:sp>
        <p:nvSpPr>
          <p:cNvPr id="7" name="Прямоугольник 6">
            <a:extLst>
              <a:ext uri="{FF2B5EF4-FFF2-40B4-BE49-F238E27FC236}">
                <a16:creationId xmlns:a16="http://schemas.microsoft.com/office/drawing/2014/main" id="{6524FCAF-E195-43BC-A973-E0DE5D02C70B}"/>
              </a:ext>
            </a:extLst>
          </p:cNvPr>
          <p:cNvSpPr/>
          <p:nvPr/>
        </p:nvSpPr>
        <p:spPr>
          <a:xfrm>
            <a:off x="945572" y="204141"/>
            <a:ext cx="9331337" cy="584775"/>
          </a:xfrm>
          <a:prstGeom prst="rect">
            <a:avLst/>
          </a:prstGeom>
        </p:spPr>
        <p:txBody>
          <a:bodyPr wrap="none">
            <a:spAutoFit/>
          </a:bodyPr>
          <a:lstStyle/>
          <a:p>
            <a:r>
              <a:rPr lang="ru-RU" sz="3200" dirty="0"/>
              <a:t>Рентгеновские изображения (X-</a:t>
            </a:r>
            <a:r>
              <a:rPr lang="ru-RU" sz="3200" dirty="0" err="1"/>
              <a:t>ray</a:t>
            </a:r>
            <a:r>
              <a:rPr lang="ru-RU" sz="3200" dirty="0"/>
              <a:t>) и Маммография</a:t>
            </a:r>
          </a:p>
        </p:txBody>
      </p:sp>
      <p:sp>
        <p:nvSpPr>
          <p:cNvPr id="11" name="Прямоугольник 10">
            <a:extLst>
              <a:ext uri="{FF2B5EF4-FFF2-40B4-BE49-F238E27FC236}">
                <a16:creationId xmlns:a16="http://schemas.microsoft.com/office/drawing/2014/main" id="{AF0EE0B2-9851-4CD2-B14C-BB4CDB5AD271}"/>
              </a:ext>
            </a:extLst>
          </p:cNvPr>
          <p:cNvSpPr/>
          <p:nvPr/>
        </p:nvSpPr>
        <p:spPr>
          <a:xfrm>
            <a:off x="582926" y="1029622"/>
            <a:ext cx="2988896"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450294BE-D04F-4E47-B0AB-CFD66584ED71}"/>
              </a:ext>
            </a:extLst>
          </p:cNvPr>
          <p:cNvSpPr/>
          <p:nvPr/>
        </p:nvSpPr>
        <p:spPr>
          <a:xfrm>
            <a:off x="582926" y="1548613"/>
            <a:ext cx="2988896" cy="3705245"/>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dirty="0"/>
              <a:t>Изображения рентгеновских снимков и маммографии могут содержать шум и варьироваться по контрасту. Этап предобработки включает устранение шума, улучшение контрастности и выравнивание изображений для хорошей визуальной четкости.</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1743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524FCAF-E195-43BC-A973-E0DE5D02C70B}"/>
              </a:ext>
            </a:extLst>
          </p:cNvPr>
          <p:cNvSpPr/>
          <p:nvPr/>
        </p:nvSpPr>
        <p:spPr>
          <a:xfrm>
            <a:off x="945572" y="204141"/>
            <a:ext cx="9331337" cy="584775"/>
          </a:xfrm>
          <a:prstGeom prst="rect">
            <a:avLst/>
          </a:prstGeom>
        </p:spPr>
        <p:txBody>
          <a:bodyPr wrap="none">
            <a:spAutoFit/>
          </a:bodyPr>
          <a:lstStyle/>
          <a:p>
            <a:r>
              <a:rPr lang="ru-RU" sz="3200" dirty="0"/>
              <a:t>Рентгеновские изображения (X-</a:t>
            </a:r>
            <a:r>
              <a:rPr lang="ru-RU" sz="3200" dirty="0" err="1"/>
              <a:t>ray</a:t>
            </a:r>
            <a:r>
              <a:rPr lang="ru-RU" sz="3200" dirty="0"/>
              <a:t>) и Маммография</a:t>
            </a:r>
          </a:p>
        </p:txBody>
      </p:sp>
      <p:sp>
        <p:nvSpPr>
          <p:cNvPr id="11" name="Прямоугольник 10">
            <a:extLst>
              <a:ext uri="{FF2B5EF4-FFF2-40B4-BE49-F238E27FC236}">
                <a16:creationId xmlns:a16="http://schemas.microsoft.com/office/drawing/2014/main" id="{AF0EE0B2-9851-4CD2-B14C-BB4CDB5AD271}"/>
              </a:ext>
            </a:extLst>
          </p:cNvPr>
          <p:cNvSpPr/>
          <p:nvPr/>
        </p:nvSpPr>
        <p:spPr>
          <a:xfrm>
            <a:off x="300247" y="1203252"/>
            <a:ext cx="4358839"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450294BE-D04F-4E47-B0AB-CFD66584ED71}"/>
              </a:ext>
            </a:extLst>
          </p:cNvPr>
          <p:cNvSpPr/>
          <p:nvPr/>
        </p:nvSpPr>
        <p:spPr>
          <a:xfrm>
            <a:off x="300247" y="1738197"/>
            <a:ext cx="4358839"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8" name="Прямоугольник 7">
            <a:extLst>
              <a:ext uri="{FF2B5EF4-FFF2-40B4-BE49-F238E27FC236}">
                <a16:creationId xmlns:a16="http://schemas.microsoft.com/office/drawing/2014/main" id="{CA0ED507-9EC0-46FB-A512-9104F2990CF6}"/>
              </a:ext>
            </a:extLst>
          </p:cNvPr>
          <p:cNvSpPr/>
          <p:nvPr/>
        </p:nvSpPr>
        <p:spPr>
          <a:xfrm>
            <a:off x="300247" y="2273142"/>
            <a:ext cx="4067554" cy="4369081"/>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dirty="0"/>
              <a:t>Сегментация направлена на выделение ключевых анатомических структур или патологий на рентгеновских изображениях и </a:t>
            </a:r>
            <a:r>
              <a:rPr lang="ru-RU" dirty="0" err="1"/>
              <a:t>маммограммах</a:t>
            </a:r>
            <a:r>
              <a:rPr lang="ru-RU" dirty="0"/>
              <a:t>. Например, в случае маммографии сегментация используется для выделения тканей молочной железы и поиска уплотнений или опухолей. Используются алгоритмы пороговой обработки, активных контуров или глубокое обучение.</a:t>
            </a:r>
          </a:p>
          <a:p>
            <a:pPr indent="63500">
              <a:lnSpc>
                <a:spcPct val="107000"/>
              </a:lnSpc>
              <a:spcAft>
                <a:spcPts val="800"/>
              </a:spcAft>
            </a:pP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2" name="Рисунок 1">
            <a:extLst>
              <a:ext uri="{FF2B5EF4-FFF2-40B4-BE49-F238E27FC236}">
                <a16:creationId xmlns:a16="http://schemas.microsoft.com/office/drawing/2014/main" id="{9C01DCD5-100A-4D6A-A60E-F41043FC50B2}"/>
              </a:ext>
            </a:extLst>
          </p:cNvPr>
          <p:cNvPicPr>
            <a:picLocks noChangeAspect="1"/>
          </p:cNvPicPr>
          <p:nvPr/>
        </p:nvPicPr>
        <p:blipFill>
          <a:blip r:embed="rId2"/>
          <a:stretch>
            <a:fillRect/>
          </a:stretch>
        </p:blipFill>
        <p:spPr>
          <a:xfrm>
            <a:off x="4903124" y="1004208"/>
            <a:ext cx="6988629" cy="3511874"/>
          </a:xfrm>
          <a:prstGeom prst="rect">
            <a:avLst/>
          </a:prstGeom>
        </p:spPr>
      </p:pic>
      <p:sp>
        <p:nvSpPr>
          <p:cNvPr id="12" name="Прямоугольник 11">
            <a:extLst>
              <a:ext uri="{FF2B5EF4-FFF2-40B4-BE49-F238E27FC236}">
                <a16:creationId xmlns:a16="http://schemas.microsoft.com/office/drawing/2014/main" id="{30433105-FBE5-4228-84F8-7147E528C64D}"/>
              </a:ext>
            </a:extLst>
          </p:cNvPr>
          <p:cNvSpPr/>
          <p:nvPr/>
        </p:nvSpPr>
        <p:spPr>
          <a:xfrm>
            <a:off x="5004111" y="4430430"/>
            <a:ext cx="6988629" cy="222342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dirty="0"/>
              <a:t>Для рентгеновских изображений и маммографии извлечение признаков включает выделение текстурных характеристик, формы, плотности и контуров подозрительных областей. Например, в маммографии могут выделяться такие признаки, как форма уплотнений (круглая или неправильная) и их плотность, что помогает определить природу образования.</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0011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102D8E5-8AC8-4817-9E14-09146D3E7489}"/>
              </a:ext>
            </a:extLst>
          </p:cNvPr>
          <p:cNvPicPr>
            <a:picLocks noChangeAspect="1"/>
          </p:cNvPicPr>
          <p:nvPr/>
        </p:nvPicPr>
        <p:blipFill>
          <a:blip r:embed="rId2"/>
          <a:stretch>
            <a:fillRect/>
          </a:stretch>
        </p:blipFill>
        <p:spPr>
          <a:xfrm>
            <a:off x="299357" y="877564"/>
            <a:ext cx="11593286" cy="2805931"/>
          </a:xfrm>
          <a:prstGeom prst="rect">
            <a:avLst/>
          </a:prstGeom>
        </p:spPr>
      </p:pic>
      <p:sp>
        <p:nvSpPr>
          <p:cNvPr id="7" name="Прямоугольник 6">
            <a:extLst>
              <a:ext uri="{FF2B5EF4-FFF2-40B4-BE49-F238E27FC236}">
                <a16:creationId xmlns:a16="http://schemas.microsoft.com/office/drawing/2014/main" id="{6524FCAF-E195-43BC-A973-E0DE5D02C70B}"/>
              </a:ext>
            </a:extLst>
          </p:cNvPr>
          <p:cNvSpPr/>
          <p:nvPr/>
        </p:nvSpPr>
        <p:spPr>
          <a:xfrm>
            <a:off x="945572" y="204141"/>
            <a:ext cx="9331337" cy="584775"/>
          </a:xfrm>
          <a:prstGeom prst="rect">
            <a:avLst/>
          </a:prstGeom>
        </p:spPr>
        <p:txBody>
          <a:bodyPr wrap="none">
            <a:spAutoFit/>
          </a:bodyPr>
          <a:lstStyle/>
          <a:p>
            <a:r>
              <a:rPr lang="ru-RU" sz="3200" dirty="0"/>
              <a:t>Рентгеновские изображения (X-</a:t>
            </a:r>
            <a:r>
              <a:rPr lang="ru-RU" sz="3200" dirty="0" err="1"/>
              <a:t>ray</a:t>
            </a:r>
            <a:r>
              <a:rPr lang="ru-RU" sz="3200" dirty="0"/>
              <a:t>) и Маммография</a:t>
            </a:r>
          </a:p>
        </p:txBody>
      </p:sp>
      <p:sp>
        <p:nvSpPr>
          <p:cNvPr id="11" name="Прямоугольник 10">
            <a:extLst>
              <a:ext uri="{FF2B5EF4-FFF2-40B4-BE49-F238E27FC236}">
                <a16:creationId xmlns:a16="http://schemas.microsoft.com/office/drawing/2014/main" id="{AF0EE0B2-9851-4CD2-B14C-BB4CDB5AD271}"/>
              </a:ext>
            </a:extLst>
          </p:cNvPr>
          <p:cNvSpPr/>
          <p:nvPr/>
        </p:nvSpPr>
        <p:spPr>
          <a:xfrm>
            <a:off x="483527" y="3683495"/>
            <a:ext cx="570411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450294BE-D04F-4E47-B0AB-CFD66584ED71}"/>
              </a:ext>
            </a:extLst>
          </p:cNvPr>
          <p:cNvSpPr/>
          <p:nvPr/>
        </p:nvSpPr>
        <p:spPr>
          <a:xfrm>
            <a:off x="6263837" y="3683495"/>
            <a:ext cx="5444636"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8" name="Прямоугольник 7">
            <a:extLst>
              <a:ext uri="{FF2B5EF4-FFF2-40B4-BE49-F238E27FC236}">
                <a16:creationId xmlns:a16="http://schemas.microsoft.com/office/drawing/2014/main" id="{CA0ED507-9EC0-46FB-A512-9104F2990CF6}"/>
              </a:ext>
            </a:extLst>
          </p:cNvPr>
          <p:cNvSpPr/>
          <p:nvPr/>
        </p:nvSpPr>
        <p:spPr>
          <a:xfrm>
            <a:off x="483526" y="4114412"/>
            <a:ext cx="570411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9" name="Прямоугольник 8">
            <a:extLst>
              <a:ext uri="{FF2B5EF4-FFF2-40B4-BE49-F238E27FC236}">
                <a16:creationId xmlns:a16="http://schemas.microsoft.com/office/drawing/2014/main" id="{92A07B90-ABD1-4DF2-9093-E050E3509300}"/>
              </a:ext>
            </a:extLst>
          </p:cNvPr>
          <p:cNvSpPr/>
          <p:nvPr/>
        </p:nvSpPr>
        <p:spPr>
          <a:xfrm>
            <a:off x="6263837" y="4110663"/>
            <a:ext cx="5444636"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0" name="Прямоугольник 9">
            <a:extLst>
              <a:ext uri="{FF2B5EF4-FFF2-40B4-BE49-F238E27FC236}">
                <a16:creationId xmlns:a16="http://schemas.microsoft.com/office/drawing/2014/main" id="{99B7E9F9-7F26-4F33-AD04-7954D1280641}"/>
              </a:ext>
            </a:extLst>
          </p:cNvPr>
          <p:cNvSpPr/>
          <p:nvPr/>
        </p:nvSpPr>
        <p:spPr>
          <a:xfrm>
            <a:off x="483526" y="4545329"/>
            <a:ext cx="5704113" cy="202747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Выбор наиболее значимых признаков помогает исключить лишние данные и сосредоточиться только на тех характеристиках, которые наиболее информативны для диагностики. Например, в маммографии важными признаками могут быть форма и контрастность </a:t>
            </a:r>
            <a:r>
              <a:rPr lang="ru-RU" sz="1600" dirty="0" err="1"/>
              <a:t>кальцинатов</a:t>
            </a:r>
            <a:r>
              <a:rPr lang="ru-RU" sz="1600" dirty="0"/>
              <a:t>, которые могут указывать на злокачественный процесс</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2" name="Прямоугольник 11">
            <a:extLst>
              <a:ext uri="{FF2B5EF4-FFF2-40B4-BE49-F238E27FC236}">
                <a16:creationId xmlns:a16="http://schemas.microsoft.com/office/drawing/2014/main" id="{F5F8A4A3-2F2A-4B76-99A7-C6553929C9E3}"/>
              </a:ext>
            </a:extLst>
          </p:cNvPr>
          <p:cNvSpPr/>
          <p:nvPr/>
        </p:nvSpPr>
        <p:spPr>
          <a:xfrm>
            <a:off x="6263837" y="4545329"/>
            <a:ext cx="5484997" cy="1866601"/>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На этапе классификации CAD-система принимает решение о наличии или отсутствии пневмонии или других патологий, </a:t>
            </a:r>
            <a:r>
              <a:rPr lang="ru-RU" sz="1600" dirty="0" err="1"/>
              <a:t>определеят</a:t>
            </a:r>
            <a:r>
              <a:rPr lang="ru-RU" sz="1600" dirty="0"/>
              <a:t>, является ли обнаруженное образование злокачественным или доброкачественным</a:t>
            </a:r>
          </a:p>
          <a:p>
            <a:pPr indent="63500">
              <a:lnSpc>
                <a:spcPct val="107000"/>
              </a:lnSpc>
              <a:spcAft>
                <a:spcPts val="800"/>
              </a:spcAft>
            </a:pP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513449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102D8E5-8AC8-4817-9E14-09146D3E7489}"/>
              </a:ext>
            </a:extLst>
          </p:cNvPr>
          <p:cNvPicPr>
            <a:picLocks noChangeAspect="1"/>
          </p:cNvPicPr>
          <p:nvPr/>
        </p:nvPicPr>
        <p:blipFill>
          <a:blip r:embed="rId2"/>
          <a:stretch>
            <a:fillRect/>
          </a:stretch>
        </p:blipFill>
        <p:spPr>
          <a:xfrm>
            <a:off x="299357" y="877564"/>
            <a:ext cx="11593286" cy="2805931"/>
          </a:xfrm>
          <a:prstGeom prst="rect">
            <a:avLst/>
          </a:prstGeom>
        </p:spPr>
      </p:pic>
      <p:sp>
        <p:nvSpPr>
          <p:cNvPr id="7" name="Прямоугольник 6">
            <a:extLst>
              <a:ext uri="{FF2B5EF4-FFF2-40B4-BE49-F238E27FC236}">
                <a16:creationId xmlns:a16="http://schemas.microsoft.com/office/drawing/2014/main" id="{6524FCAF-E195-43BC-A973-E0DE5D02C70B}"/>
              </a:ext>
            </a:extLst>
          </p:cNvPr>
          <p:cNvSpPr/>
          <p:nvPr/>
        </p:nvSpPr>
        <p:spPr>
          <a:xfrm>
            <a:off x="945572" y="204141"/>
            <a:ext cx="9331337" cy="584775"/>
          </a:xfrm>
          <a:prstGeom prst="rect">
            <a:avLst/>
          </a:prstGeom>
        </p:spPr>
        <p:txBody>
          <a:bodyPr wrap="none">
            <a:spAutoFit/>
          </a:bodyPr>
          <a:lstStyle/>
          <a:p>
            <a:r>
              <a:rPr lang="ru-RU" sz="3200" dirty="0"/>
              <a:t>Рентгеновские изображения (X-</a:t>
            </a:r>
            <a:r>
              <a:rPr lang="ru-RU" sz="3200" dirty="0" err="1"/>
              <a:t>ray</a:t>
            </a:r>
            <a:r>
              <a:rPr lang="ru-RU" sz="3200" dirty="0"/>
              <a:t>) и Маммография</a:t>
            </a:r>
          </a:p>
        </p:txBody>
      </p:sp>
      <p:sp>
        <p:nvSpPr>
          <p:cNvPr id="11" name="Прямоугольник 10">
            <a:extLst>
              <a:ext uri="{FF2B5EF4-FFF2-40B4-BE49-F238E27FC236}">
                <a16:creationId xmlns:a16="http://schemas.microsoft.com/office/drawing/2014/main" id="{AF0EE0B2-9851-4CD2-B14C-BB4CDB5AD271}"/>
              </a:ext>
            </a:extLst>
          </p:cNvPr>
          <p:cNvSpPr/>
          <p:nvPr/>
        </p:nvSpPr>
        <p:spPr>
          <a:xfrm>
            <a:off x="483527" y="3683495"/>
            <a:ext cx="570411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450294BE-D04F-4E47-B0AB-CFD66584ED71}"/>
              </a:ext>
            </a:extLst>
          </p:cNvPr>
          <p:cNvSpPr/>
          <p:nvPr/>
        </p:nvSpPr>
        <p:spPr>
          <a:xfrm>
            <a:off x="6263837" y="3683495"/>
            <a:ext cx="5444636"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8" name="Прямоугольник 7">
            <a:extLst>
              <a:ext uri="{FF2B5EF4-FFF2-40B4-BE49-F238E27FC236}">
                <a16:creationId xmlns:a16="http://schemas.microsoft.com/office/drawing/2014/main" id="{CA0ED507-9EC0-46FB-A512-9104F2990CF6}"/>
              </a:ext>
            </a:extLst>
          </p:cNvPr>
          <p:cNvSpPr/>
          <p:nvPr/>
        </p:nvSpPr>
        <p:spPr>
          <a:xfrm>
            <a:off x="483526" y="4114412"/>
            <a:ext cx="570411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9" name="Прямоугольник 8">
            <a:extLst>
              <a:ext uri="{FF2B5EF4-FFF2-40B4-BE49-F238E27FC236}">
                <a16:creationId xmlns:a16="http://schemas.microsoft.com/office/drawing/2014/main" id="{92A07B90-ABD1-4DF2-9093-E050E3509300}"/>
              </a:ext>
            </a:extLst>
          </p:cNvPr>
          <p:cNvSpPr/>
          <p:nvPr/>
        </p:nvSpPr>
        <p:spPr>
          <a:xfrm>
            <a:off x="6263837" y="4110663"/>
            <a:ext cx="5444636"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0" name="Прямоугольник 9">
            <a:extLst>
              <a:ext uri="{FF2B5EF4-FFF2-40B4-BE49-F238E27FC236}">
                <a16:creationId xmlns:a16="http://schemas.microsoft.com/office/drawing/2014/main" id="{99B7E9F9-7F26-4F33-AD04-7954D1280641}"/>
              </a:ext>
            </a:extLst>
          </p:cNvPr>
          <p:cNvSpPr/>
          <p:nvPr/>
        </p:nvSpPr>
        <p:spPr>
          <a:xfrm>
            <a:off x="483526" y="4545329"/>
            <a:ext cx="570411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2" name="Прямоугольник 11">
            <a:extLst>
              <a:ext uri="{FF2B5EF4-FFF2-40B4-BE49-F238E27FC236}">
                <a16:creationId xmlns:a16="http://schemas.microsoft.com/office/drawing/2014/main" id="{F5F8A4A3-2F2A-4B76-99A7-C6553929C9E3}"/>
              </a:ext>
            </a:extLst>
          </p:cNvPr>
          <p:cNvSpPr/>
          <p:nvPr/>
        </p:nvSpPr>
        <p:spPr>
          <a:xfrm>
            <a:off x="6263837" y="4545329"/>
            <a:ext cx="5484997" cy="710131"/>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2" name="Прямоугольник 1">
            <a:extLst>
              <a:ext uri="{FF2B5EF4-FFF2-40B4-BE49-F238E27FC236}">
                <a16:creationId xmlns:a16="http://schemas.microsoft.com/office/drawing/2014/main" id="{F8A4F45E-B0CA-4C83-BABF-F7B5D1B2B21B}"/>
              </a:ext>
            </a:extLst>
          </p:cNvPr>
          <p:cNvSpPr/>
          <p:nvPr/>
        </p:nvSpPr>
        <p:spPr>
          <a:xfrm>
            <a:off x="675801" y="5387104"/>
            <a:ext cx="11032672" cy="923330"/>
          </a:xfrm>
          <a:prstGeom prst="rect">
            <a:avLst/>
          </a:prstGeom>
        </p:spPr>
        <p:txBody>
          <a:bodyPr wrap="square">
            <a:spAutoFit/>
          </a:bodyPr>
          <a:lstStyle/>
          <a:p>
            <a:r>
              <a:rPr lang="ru-RU" dirty="0">
                <a:latin typeface="Calibri" panose="020F0502020204030204" pitchFamily="34" charset="0"/>
                <a:ea typeface="Yu Mincho" panose="02020400000000000000" pitchFamily="18" charset="-128"/>
                <a:cs typeface="Times New Roman" panose="02020603050405020304" pitchFamily="18" charset="0"/>
              </a:rPr>
              <a:t>После классификации CAD-система предоставляет результат диагностики, такой как вероятность наличия заболевания или рекомендации для дальнейшего обследования. В случае маммографии это может быть указание на подозрительный участок, требующий биопсии, или оценка риска развития рака</a:t>
            </a:r>
            <a:endParaRPr lang="ru-RU" dirty="0"/>
          </a:p>
        </p:txBody>
      </p:sp>
    </p:spTree>
    <p:extLst>
      <p:ext uri="{BB962C8B-B14F-4D97-AF65-F5344CB8AC3E}">
        <p14:creationId xmlns:p14="http://schemas.microsoft.com/office/powerpoint/2010/main" val="148756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C25BFAFD-B8FE-41EA-9E91-1942853F6E56}"/>
              </a:ext>
            </a:extLst>
          </p:cNvPr>
          <p:cNvSpPr/>
          <p:nvPr/>
        </p:nvSpPr>
        <p:spPr>
          <a:xfrm>
            <a:off x="2734192" y="185449"/>
            <a:ext cx="6462154"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Ультразвуковое исследование (УЗИ)</a:t>
            </a:r>
            <a:endParaRPr lang="ru-RU" sz="3200" dirty="0"/>
          </a:p>
        </p:txBody>
      </p:sp>
      <p:pic>
        <p:nvPicPr>
          <p:cNvPr id="4" name="Рисунок 3">
            <a:extLst>
              <a:ext uri="{FF2B5EF4-FFF2-40B4-BE49-F238E27FC236}">
                <a16:creationId xmlns:a16="http://schemas.microsoft.com/office/drawing/2014/main" id="{FC5F8319-4154-46C2-99D9-E082F07D697B}"/>
              </a:ext>
            </a:extLst>
          </p:cNvPr>
          <p:cNvPicPr>
            <a:picLocks noChangeAspect="1"/>
          </p:cNvPicPr>
          <p:nvPr/>
        </p:nvPicPr>
        <p:blipFill>
          <a:blip r:embed="rId2"/>
          <a:stretch>
            <a:fillRect/>
          </a:stretch>
        </p:blipFill>
        <p:spPr>
          <a:xfrm>
            <a:off x="9115942" y="532099"/>
            <a:ext cx="2981325" cy="238125"/>
          </a:xfrm>
          <a:prstGeom prst="rect">
            <a:avLst/>
          </a:prstGeom>
        </p:spPr>
      </p:pic>
      <p:sp>
        <p:nvSpPr>
          <p:cNvPr id="5" name="Прямоугольник 4">
            <a:extLst>
              <a:ext uri="{FF2B5EF4-FFF2-40B4-BE49-F238E27FC236}">
                <a16:creationId xmlns:a16="http://schemas.microsoft.com/office/drawing/2014/main" id="{C9A79761-3501-4E90-A7B6-BC9B35A8CF54}"/>
              </a:ext>
            </a:extLst>
          </p:cNvPr>
          <p:cNvSpPr/>
          <p:nvPr/>
        </p:nvSpPr>
        <p:spPr>
          <a:xfrm>
            <a:off x="398218" y="3621918"/>
            <a:ext cx="5795753" cy="2817887"/>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УЗИ использует высокочастотные звуковые волны для получения изображений внутренних органов и структур организма. Ультразвук особенно эффективен для исследования мягких тканей, таких как органы брюшной полости, сердце, щитовидная железа, а также для мониторинга беременности. Ультразвуковые изображения обладают некоторыми особенностями, такими как низкий уровень радиации и возможность получения динамических данных в реальном времени.</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F1445959-1E94-4859-8066-78D76DDF241B}"/>
              </a:ext>
            </a:extLst>
          </p:cNvPr>
          <p:cNvSpPr/>
          <p:nvPr/>
        </p:nvSpPr>
        <p:spPr>
          <a:xfrm>
            <a:off x="6308785" y="3632800"/>
            <a:ext cx="5484997" cy="2554417"/>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Ультразвуковые изображения часто содержат шумы, вызванные эхосигналами, артефактами и рассеянием звуковых волн. На этапе предобработки выполняется фильтрация для удаления шума, устранение артефактов, а также улучшение контрастности изображения, чтобы улучшить визуализацию границ органов и патологических участков. Это особенно важно для выделения мягких тканей, так как шум может затруднить точную диагностику</a:t>
            </a:r>
          </a:p>
        </p:txBody>
      </p:sp>
      <p:pic>
        <p:nvPicPr>
          <p:cNvPr id="11" name="Рисунок 10">
            <a:extLst>
              <a:ext uri="{FF2B5EF4-FFF2-40B4-BE49-F238E27FC236}">
                <a16:creationId xmlns:a16="http://schemas.microsoft.com/office/drawing/2014/main" id="{9BAB4E3A-61BA-4EB0-A9FB-F490D3D3DA8A}"/>
              </a:ext>
            </a:extLst>
          </p:cNvPr>
          <p:cNvPicPr>
            <a:picLocks noChangeAspect="1"/>
          </p:cNvPicPr>
          <p:nvPr/>
        </p:nvPicPr>
        <p:blipFill>
          <a:blip r:embed="rId3"/>
          <a:stretch>
            <a:fillRect/>
          </a:stretch>
        </p:blipFill>
        <p:spPr>
          <a:xfrm>
            <a:off x="1975819" y="770224"/>
            <a:ext cx="8867788" cy="2341785"/>
          </a:xfrm>
          <a:prstGeom prst="rect">
            <a:avLst/>
          </a:prstGeom>
        </p:spPr>
      </p:pic>
      <p:pic>
        <p:nvPicPr>
          <p:cNvPr id="12" name="Рисунок 11">
            <a:extLst>
              <a:ext uri="{FF2B5EF4-FFF2-40B4-BE49-F238E27FC236}">
                <a16:creationId xmlns:a16="http://schemas.microsoft.com/office/drawing/2014/main" id="{71A0E0CD-1090-4233-A4AB-918581747F9C}"/>
              </a:ext>
            </a:extLst>
          </p:cNvPr>
          <p:cNvPicPr>
            <a:picLocks noChangeAspect="1"/>
          </p:cNvPicPr>
          <p:nvPr/>
        </p:nvPicPr>
        <p:blipFill>
          <a:blip r:embed="rId4"/>
          <a:stretch>
            <a:fillRect/>
          </a:stretch>
        </p:blipFill>
        <p:spPr>
          <a:xfrm>
            <a:off x="2010629" y="3110241"/>
            <a:ext cx="8596312" cy="364742"/>
          </a:xfrm>
          <a:prstGeom prst="rect">
            <a:avLst/>
          </a:prstGeom>
        </p:spPr>
      </p:pic>
    </p:spTree>
    <p:extLst>
      <p:ext uri="{BB962C8B-B14F-4D97-AF65-F5344CB8AC3E}">
        <p14:creationId xmlns:p14="http://schemas.microsoft.com/office/powerpoint/2010/main" val="33127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06907C07-044D-4C71-B1BD-E8921AB9AF69}"/>
              </a:ext>
            </a:extLst>
          </p:cNvPr>
          <p:cNvPicPr>
            <a:picLocks noChangeAspect="1"/>
          </p:cNvPicPr>
          <p:nvPr/>
        </p:nvPicPr>
        <p:blipFill>
          <a:blip r:embed="rId2"/>
          <a:stretch>
            <a:fillRect/>
          </a:stretch>
        </p:blipFill>
        <p:spPr>
          <a:xfrm>
            <a:off x="5203370" y="4795872"/>
            <a:ext cx="7180707" cy="2289676"/>
          </a:xfrm>
          <a:prstGeom prst="rect">
            <a:avLst/>
          </a:prstGeom>
        </p:spPr>
      </p:pic>
      <p:sp>
        <p:nvSpPr>
          <p:cNvPr id="2" name="Прямоугольник 1">
            <a:extLst>
              <a:ext uri="{FF2B5EF4-FFF2-40B4-BE49-F238E27FC236}">
                <a16:creationId xmlns:a16="http://schemas.microsoft.com/office/drawing/2014/main" id="{9DC79938-F2D8-4ACD-941F-F3AE95DAF7CC}"/>
              </a:ext>
            </a:extLst>
          </p:cNvPr>
          <p:cNvSpPr/>
          <p:nvPr/>
        </p:nvSpPr>
        <p:spPr>
          <a:xfrm>
            <a:off x="245806" y="215151"/>
            <a:ext cx="11700387" cy="1077218"/>
          </a:xfrm>
          <a:prstGeom prst="rect">
            <a:avLst/>
          </a:prstGeom>
        </p:spPr>
        <p:txBody>
          <a:bodyPr wrap="square">
            <a:spAutoFit/>
          </a:bodyPr>
          <a:lstStyle/>
          <a:p>
            <a:pPr algn="ctr"/>
            <a:r>
              <a:rPr lang="ru-RU" sz="3200" dirty="0">
                <a:latin typeface="Calibri" panose="020F0502020204030204" pitchFamily="34" charset="0"/>
                <a:ea typeface="Yu Mincho" panose="02020400000000000000" pitchFamily="18" charset="-128"/>
                <a:cs typeface="Times New Roman" panose="02020603050405020304" pitchFamily="18" charset="0"/>
              </a:rPr>
              <a:t>Основные типы медицинских изображений, обрабатываемые компьютерными методами диагностики раковых заболеваний </a:t>
            </a:r>
            <a:endParaRPr lang="ru-RU" sz="3200" dirty="0"/>
          </a:p>
        </p:txBody>
      </p:sp>
      <p:sp>
        <p:nvSpPr>
          <p:cNvPr id="4" name="Прямоугольник 3">
            <a:extLst>
              <a:ext uri="{FF2B5EF4-FFF2-40B4-BE49-F238E27FC236}">
                <a16:creationId xmlns:a16="http://schemas.microsoft.com/office/drawing/2014/main" id="{6B0888AA-4FDE-464F-B04E-0D9C9375311E}"/>
              </a:ext>
            </a:extLst>
          </p:cNvPr>
          <p:cNvSpPr/>
          <p:nvPr/>
        </p:nvSpPr>
        <p:spPr>
          <a:xfrm>
            <a:off x="708844" y="1576422"/>
            <a:ext cx="5517786" cy="4154984"/>
          </a:xfrm>
          <a:prstGeom prst="rect">
            <a:avLst/>
          </a:prstGeom>
        </p:spPr>
        <p:txBody>
          <a:bodyPr wrap="square">
            <a:spAutoFit/>
          </a:bodyPr>
          <a:lstStyle/>
          <a:p>
            <a:r>
              <a:rPr lang="ru-RU" sz="2400" dirty="0"/>
              <a:t>- Компьютерная томография (КТ)</a:t>
            </a:r>
          </a:p>
          <a:p>
            <a:r>
              <a:rPr lang="ru-RU" sz="2400" dirty="0"/>
              <a:t>- Магнитно-резонансная томография (МРТ)</a:t>
            </a:r>
          </a:p>
          <a:p>
            <a:r>
              <a:rPr lang="ru-RU" sz="2400" dirty="0"/>
              <a:t>- Позитронно-эмиссионная томография (ПЭТ)</a:t>
            </a:r>
          </a:p>
          <a:p>
            <a:r>
              <a:rPr lang="ru-RU" sz="2400" dirty="0"/>
              <a:t>- Рентгеновские изображения (X-</a:t>
            </a:r>
            <a:r>
              <a:rPr lang="ru-RU" sz="2400" dirty="0" err="1"/>
              <a:t>ray</a:t>
            </a:r>
            <a:r>
              <a:rPr lang="ru-RU" sz="2400" dirty="0"/>
              <a:t>), в т.ч. Маммография</a:t>
            </a:r>
          </a:p>
          <a:p>
            <a:r>
              <a:rPr lang="ru-RU" sz="2400" dirty="0"/>
              <a:t>- Ультразвуковое исследование (УЗИ)</a:t>
            </a:r>
          </a:p>
          <a:p>
            <a:r>
              <a:rPr lang="ru-RU" sz="2400" dirty="0"/>
              <a:t>- Оптические методы (цифровая микроскопия и биопсия)</a:t>
            </a:r>
          </a:p>
          <a:p>
            <a:r>
              <a:rPr lang="ru-RU" sz="2400" dirty="0"/>
              <a:t>- Сцинтиграфия</a:t>
            </a:r>
          </a:p>
        </p:txBody>
      </p:sp>
      <p:sp>
        <p:nvSpPr>
          <p:cNvPr id="5" name="Прямоугольник 4">
            <a:extLst>
              <a:ext uri="{FF2B5EF4-FFF2-40B4-BE49-F238E27FC236}">
                <a16:creationId xmlns:a16="http://schemas.microsoft.com/office/drawing/2014/main" id="{7AD6E329-5B8C-41D5-8BB8-986C259F0B34}"/>
              </a:ext>
            </a:extLst>
          </p:cNvPr>
          <p:cNvSpPr/>
          <p:nvPr/>
        </p:nvSpPr>
        <p:spPr>
          <a:xfrm>
            <a:off x="2300748" y="1289575"/>
            <a:ext cx="7590502" cy="369332"/>
          </a:xfrm>
          <a:prstGeom prst="rect">
            <a:avLst/>
          </a:prstGeom>
        </p:spPr>
        <p:txBody>
          <a:bodyPr wrap="square">
            <a:spAutoFit/>
          </a:bodyPr>
          <a:lstStyle/>
          <a:p>
            <a:r>
              <a:rPr lang="en-US" dirty="0"/>
              <a:t>computer-aided detection (</a:t>
            </a:r>
            <a:r>
              <a:rPr lang="en-US" dirty="0" err="1"/>
              <a:t>CADe</a:t>
            </a:r>
            <a:r>
              <a:rPr lang="en-US" dirty="0"/>
              <a:t>) and computer-aided diagnosis (</a:t>
            </a:r>
            <a:r>
              <a:rPr lang="en-US" dirty="0" err="1"/>
              <a:t>CADx</a:t>
            </a:r>
            <a:r>
              <a:rPr lang="en-US" dirty="0"/>
              <a:t>)</a:t>
            </a:r>
            <a:endParaRPr lang="ru-RU" dirty="0"/>
          </a:p>
        </p:txBody>
      </p:sp>
      <p:pic>
        <p:nvPicPr>
          <p:cNvPr id="7" name="Рисунок 6">
            <a:extLst>
              <a:ext uri="{FF2B5EF4-FFF2-40B4-BE49-F238E27FC236}">
                <a16:creationId xmlns:a16="http://schemas.microsoft.com/office/drawing/2014/main" id="{5DEE3DFF-7566-41E2-9C5C-AB0C48FF313B}"/>
              </a:ext>
            </a:extLst>
          </p:cNvPr>
          <p:cNvPicPr>
            <a:picLocks noChangeAspect="1"/>
          </p:cNvPicPr>
          <p:nvPr/>
        </p:nvPicPr>
        <p:blipFill>
          <a:blip r:embed="rId3"/>
          <a:stretch>
            <a:fillRect/>
          </a:stretch>
        </p:blipFill>
        <p:spPr>
          <a:xfrm>
            <a:off x="6111315" y="1576422"/>
            <a:ext cx="6181725" cy="3219450"/>
          </a:xfrm>
          <a:prstGeom prst="rect">
            <a:avLst/>
          </a:prstGeom>
        </p:spPr>
      </p:pic>
    </p:spTree>
    <p:extLst>
      <p:ext uri="{BB962C8B-B14F-4D97-AF65-F5344CB8AC3E}">
        <p14:creationId xmlns:p14="http://schemas.microsoft.com/office/powerpoint/2010/main" val="2264934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C684B395-2FDE-4B1B-B9D8-5CAB4CDE04AF}"/>
              </a:ext>
            </a:extLst>
          </p:cNvPr>
          <p:cNvPicPr>
            <a:picLocks noChangeAspect="1"/>
          </p:cNvPicPr>
          <p:nvPr/>
        </p:nvPicPr>
        <p:blipFill>
          <a:blip r:embed="rId2"/>
          <a:stretch>
            <a:fillRect/>
          </a:stretch>
        </p:blipFill>
        <p:spPr>
          <a:xfrm>
            <a:off x="2263735" y="714295"/>
            <a:ext cx="7403068" cy="3223309"/>
          </a:xfrm>
          <a:prstGeom prst="rect">
            <a:avLst/>
          </a:prstGeom>
        </p:spPr>
      </p:pic>
      <p:sp>
        <p:nvSpPr>
          <p:cNvPr id="2" name="Прямоугольник 1">
            <a:extLst>
              <a:ext uri="{FF2B5EF4-FFF2-40B4-BE49-F238E27FC236}">
                <a16:creationId xmlns:a16="http://schemas.microsoft.com/office/drawing/2014/main" id="{C25BFAFD-B8FE-41EA-9E91-1942853F6E56}"/>
              </a:ext>
            </a:extLst>
          </p:cNvPr>
          <p:cNvSpPr/>
          <p:nvPr/>
        </p:nvSpPr>
        <p:spPr>
          <a:xfrm>
            <a:off x="2734192" y="185449"/>
            <a:ext cx="6462154"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Ультразвуковое исследование (УЗИ)</a:t>
            </a:r>
            <a:endParaRPr lang="ru-RU" sz="3200" dirty="0"/>
          </a:p>
        </p:txBody>
      </p:sp>
      <p:pic>
        <p:nvPicPr>
          <p:cNvPr id="4" name="Рисунок 3">
            <a:extLst>
              <a:ext uri="{FF2B5EF4-FFF2-40B4-BE49-F238E27FC236}">
                <a16:creationId xmlns:a16="http://schemas.microsoft.com/office/drawing/2014/main" id="{FC5F8319-4154-46C2-99D9-E082F07D697B}"/>
              </a:ext>
            </a:extLst>
          </p:cNvPr>
          <p:cNvPicPr>
            <a:picLocks noChangeAspect="1"/>
          </p:cNvPicPr>
          <p:nvPr/>
        </p:nvPicPr>
        <p:blipFill>
          <a:blip r:embed="rId3"/>
          <a:stretch>
            <a:fillRect/>
          </a:stretch>
        </p:blipFill>
        <p:spPr>
          <a:xfrm>
            <a:off x="9115942" y="532099"/>
            <a:ext cx="2981325" cy="238125"/>
          </a:xfrm>
          <a:prstGeom prst="rect">
            <a:avLst/>
          </a:prstGeom>
        </p:spPr>
      </p:pic>
      <p:sp>
        <p:nvSpPr>
          <p:cNvPr id="5" name="Прямоугольник 4">
            <a:extLst>
              <a:ext uri="{FF2B5EF4-FFF2-40B4-BE49-F238E27FC236}">
                <a16:creationId xmlns:a16="http://schemas.microsoft.com/office/drawing/2014/main" id="{C9A79761-3501-4E90-A7B6-BC9B35A8CF54}"/>
              </a:ext>
            </a:extLst>
          </p:cNvPr>
          <p:cNvSpPr/>
          <p:nvPr/>
        </p:nvSpPr>
        <p:spPr>
          <a:xfrm>
            <a:off x="398216" y="3947765"/>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F1445959-1E94-4859-8066-78D76DDF241B}"/>
              </a:ext>
            </a:extLst>
          </p:cNvPr>
          <p:cNvSpPr/>
          <p:nvPr/>
        </p:nvSpPr>
        <p:spPr>
          <a:xfrm>
            <a:off x="6308785" y="3937604"/>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7" name="Прямоугольник 6">
            <a:extLst>
              <a:ext uri="{FF2B5EF4-FFF2-40B4-BE49-F238E27FC236}">
                <a16:creationId xmlns:a16="http://schemas.microsoft.com/office/drawing/2014/main" id="{29964F9F-E42E-471A-939F-C6B1C0241E34}"/>
              </a:ext>
            </a:extLst>
          </p:cNvPr>
          <p:cNvSpPr/>
          <p:nvPr/>
        </p:nvSpPr>
        <p:spPr>
          <a:xfrm>
            <a:off x="398215" y="4491514"/>
            <a:ext cx="5795753" cy="202747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Сегментация ультразвуковых изображений направлена на выделение органов, опухолей или кровеносных сосудов. Алгоритмы сегментации должны учитывать присутствие шума и вариабельность текстур на ультразвуковых изображениях. Для сегментации часто применяются методы активных контуров, кластеризации, а также </a:t>
            </a:r>
            <a:r>
              <a:rPr lang="ru-RU" sz="1600" dirty="0" err="1"/>
              <a:t>нейросетевые</a:t>
            </a:r>
            <a:r>
              <a:rPr lang="ru-RU" sz="1600" dirty="0"/>
              <a:t> подходы.</a:t>
            </a:r>
          </a:p>
        </p:txBody>
      </p:sp>
      <p:sp>
        <p:nvSpPr>
          <p:cNvPr id="8" name="Прямоугольник 7">
            <a:extLst>
              <a:ext uri="{FF2B5EF4-FFF2-40B4-BE49-F238E27FC236}">
                <a16:creationId xmlns:a16="http://schemas.microsoft.com/office/drawing/2014/main" id="{52B89B77-B5DA-4F7F-8550-4DDCEC9C4E1C}"/>
              </a:ext>
            </a:extLst>
          </p:cNvPr>
          <p:cNvSpPr/>
          <p:nvPr/>
        </p:nvSpPr>
        <p:spPr>
          <a:xfrm>
            <a:off x="6308784" y="4492684"/>
            <a:ext cx="5484998" cy="202747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Ультразвуковые изображения предоставляют различные признаки: текстура, интенсивность эхо-сигнала, контуры структур и форма объектов. Признаки текстуры могут использоваться для дифференциации между нормальными и патологическими тканями, а признаки формы — для анализа размера и характера опухолей</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423722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DD06C3A-7493-43B4-A9CB-4B3C3C55C0A9}"/>
              </a:ext>
            </a:extLst>
          </p:cNvPr>
          <p:cNvPicPr>
            <a:picLocks noChangeAspect="1"/>
          </p:cNvPicPr>
          <p:nvPr/>
        </p:nvPicPr>
        <p:blipFill>
          <a:blip r:embed="rId2"/>
          <a:stretch>
            <a:fillRect/>
          </a:stretch>
        </p:blipFill>
        <p:spPr>
          <a:xfrm>
            <a:off x="443304" y="704844"/>
            <a:ext cx="11305392" cy="3354112"/>
          </a:xfrm>
          <a:prstGeom prst="rect">
            <a:avLst/>
          </a:prstGeom>
        </p:spPr>
      </p:pic>
      <p:sp>
        <p:nvSpPr>
          <p:cNvPr id="2" name="Прямоугольник 1">
            <a:extLst>
              <a:ext uri="{FF2B5EF4-FFF2-40B4-BE49-F238E27FC236}">
                <a16:creationId xmlns:a16="http://schemas.microsoft.com/office/drawing/2014/main" id="{C25BFAFD-B8FE-41EA-9E91-1942853F6E56}"/>
              </a:ext>
            </a:extLst>
          </p:cNvPr>
          <p:cNvSpPr/>
          <p:nvPr/>
        </p:nvSpPr>
        <p:spPr>
          <a:xfrm>
            <a:off x="2734192" y="185449"/>
            <a:ext cx="6462154"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Ультразвуковое исследование (УЗИ)</a:t>
            </a:r>
            <a:endParaRPr lang="ru-RU" sz="3200" dirty="0"/>
          </a:p>
        </p:txBody>
      </p:sp>
      <p:sp>
        <p:nvSpPr>
          <p:cNvPr id="5" name="Прямоугольник 4">
            <a:extLst>
              <a:ext uri="{FF2B5EF4-FFF2-40B4-BE49-F238E27FC236}">
                <a16:creationId xmlns:a16="http://schemas.microsoft.com/office/drawing/2014/main" id="{C9A79761-3501-4E90-A7B6-BC9B35A8CF54}"/>
              </a:ext>
            </a:extLst>
          </p:cNvPr>
          <p:cNvSpPr/>
          <p:nvPr/>
        </p:nvSpPr>
        <p:spPr>
          <a:xfrm>
            <a:off x="398218" y="3796099"/>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F1445959-1E94-4859-8066-78D76DDF241B}"/>
              </a:ext>
            </a:extLst>
          </p:cNvPr>
          <p:cNvSpPr/>
          <p:nvPr/>
        </p:nvSpPr>
        <p:spPr>
          <a:xfrm>
            <a:off x="6308785" y="3796097"/>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7" name="Прямоугольник 6">
            <a:extLst>
              <a:ext uri="{FF2B5EF4-FFF2-40B4-BE49-F238E27FC236}">
                <a16:creationId xmlns:a16="http://schemas.microsoft.com/office/drawing/2014/main" id="{29964F9F-E42E-471A-939F-C6B1C0241E34}"/>
              </a:ext>
            </a:extLst>
          </p:cNvPr>
          <p:cNvSpPr/>
          <p:nvPr/>
        </p:nvSpPr>
        <p:spPr>
          <a:xfrm>
            <a:off x="398217" y="4258640"/>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endParaRPr lang="ru-RU" sz="1600" dirty="0"/>
          </a:p>
        </p:txBody>
      </p:sp>
      <p:sp>
        <p:nvSpPr>
          <p:cNvPr id="8" name="Прямоугольник 7">
            <a:extLst>
              <a:ext uri="{FF2B5EF4-FFF2-40B4-BE49-F238E27FC236}">
                <a16:creationId xmlns:a16="http://schemas.microsoft.com/office/drawing/2014/main" id="{52B89B77-B5DA-4F7F-8550-4DDCEC9C4E1C}"/>
              </a:ext>
            </a:extLst>
          </p:cNvPr>
          <p:cNvSpPr/>
          <p:nvPr/>
        </p:nvSpPr>
        <p:spPr>
          <a:xfrm>
            <a:off x="6308785" y="4234282"/>
            <a:ext cx="5484998"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9" name="Прямоугольник 8">
            <a:extLst>
              <a:ext uri="{FF2B5EF4-FFF2-40B4-BE49-F238E27FC236}">
                <a16:creationId xmlns:a16="http://schemas.microsoft.com/office/drawing/2014/main" id="{D33D6140-FF2A-4611-8440-98467AD4EC0F}"/>
              </a:ext>
            </a:extLst>
          </p:cNvPr>
          <p:cNvSpPr/>
          <p:nvPr/>
        </p:nvSpPr>
        <p:spPr>
          <a:xfrm>
            <a:off x="398217" y="4723320"/>
            <a:ext cx="5795753" cy="202747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Извлеченные признаки анализируются, и выбираются только наиболее </a:t>
            </a:r>
            <a:r>
              <a:rPr lang="ru-RU" sz="1600" dirty="0" err="1"/>
              <a:t>значимыедля</a:t>
            </a:r>
            <a:r>
              <a:rPr lang="ru-RU" sz="1600" dirty="0"/>
              <a:t> дальнейшего анализа. Это помогает уменьшить сложность модели и улучшить точность диагностики. Для ультразвука важные признаки могут включать форму и текстуру структур, так как они могут указать на наличие патологий.</a:t>
            </a:r>
          </a:p>
        </p:txBody>
      </p:sp>
      <p:sp>
        <p:nvSpPr>
          <p:cNvPr id="10" name="Прямоугольник 9">
            <a:extLst>
              <a:ext uri="{FF2B5EF4-FFF2-40B4-BE49-F238E27FC236}">
                <a16:creationId xmlns:a16="http://schemas.microsoft.com/office/drawing/2014/main" id="{B5474C57-F1DC-4937-9311-6D43BC996FC9}"/>
              </a:ext>
            </a:extLst>
          </p:cNvPr>
          <p:cNvSpPr/>
          <p:nvPr/>
        </p:nvSpPr>
        <p:spPr>
          <a:xfrm>
            <a:off x="6308785" y="4690661"/>
            <a:ext cx="5484997" cy="1795492"/>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На этапе классификации CAD-система определяет, является ли выделенный участок на изображении нормальным или патологическим. Методы машинного обучения, такие как нейронные сети и поддерживающие векторы, могут быть использованы для точной классификации патологий</a:t>
            </a:r>
            <a:r>
              <a:rPr lang="ru-RU" dirty="0"/>
              <a:t>.</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9313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C25BFAFD-B8FE-41EA-9E91-1942853F6E56}"/>
              </a:ext>
            </a:extLst>
          </p:cNvPr>
          <p:cNvSpPr/>
          <p:nvPr/>
        </p:nvSpPr>
        <p:spPr>
          <a:xfrm>
            <a:off x="2734192" y="185449"/>
            <a:ext cx="6462154"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Ультразвуковое исследование (УЗИ)</a:t>
            </a:r>
            <a:endParaRPr lang="ru-RU" sz="3200" dirty="0"/>
          </a:p>
        </p:txBody>
      </p:sp>
      <p:sp>
        <p:nvSpPr>
          <p:cNvPr id="5" name="Прямоугольник 4">
            <a:extLst>
              <a:ext uri="{FF2B5EF4-FFF2-40B4-BE49-F238E27FC236}">
                <a16:creationId xmlns:a16="http://schemas.microsoft.com/office/drawing/2014/main" id="{C9A79761-3501-4E90-A7B6-BC9B35A8CF54}"/>
              </a:ext>
            </a:extLst>
          </p:cNvPr>
          <p:cNvSpPr/>
          <p:nvPr/>
        </p:nvSpPr>
        <p:spPr>
          <a:xfrm>
            <a:off x="398218" y="3796099"/>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F1445959-1E94-4859-8066-78D76DDF241B}"/>
              </a:ext>
            </a:extLst>
          </p:cNvPr>
          <p:cNvSpPr/>
          <p:nvPr/>
        </p:nvSpPr>
        <p:spPr>
          <a:xfrm>
            <a:off x="6308785" y="3796097"/>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7" name="Прямоугольник 6">
            <a:extLst>
              <a:ext uri="{FF2B5EF4-FFF2-40B4-BE49-F238E27FC236}">
                <a16:creationId xmlns:a16="http://schemas.microsoft.com/office/drawing/2014/main" id="{29964F9F-E42E-471A-939F-C6B1C0241E34}"/>
              </a:ext>
            </a:extLst>
          </p:cNvPr>
          <p:cNvSpPr/>
          <p:nvPr/>
        </p:nvSpPr>
        <p:spPr>
          <a:xfrm>
            <a:off x="398217" y="4258640"/>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endParaRPr lang="ru-RU" sz="1600" dirty="0"/>
          </a:p>
        </p:txBody>
      </p:sp>
      <p:sp>
        <p:nvSpPr>
          <p:cNvPr id="8" name="Прямоугольник 7">
            <a:extLst>
              <a:ext uri="{FF2B5EF4-FFF2-40B4-BE49-F238E27FC236}">
                <a16:creationId xmlns:a16="http://schemas.microsoft.com/office/drawing/2014/main" id="{52B89B77-B5DA-4F7F-8550-4DDCEC9C4E1C}"/>
              </a:ext>
            </a:extLst>
          </p:cNvPr>
          <p:cNvSpPr/>
          <p:nvPr/>
        </p:nvSpPr>
        <p:spPr>
          <a:xfrm>
            <a:off x="6308785" y="4234282"/>
            <a:ext cx="5484998"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9" name="Прямоугольник 8">
            <a:extLst>
              <a:ext uri="{FF2B5EF4-FFF2-40B4-BE49-F238E27FC236}">
                <a16:creationId xmlns:a16="http://schemas.microsoft.com/office/drawing/2014/main" id="{D33D6140-FF2A-4611-8440-98467AD4EC0F}"/>
              </a:ext>
            </a:extLst>
          </p:cNvPr>
          <p:cNvSpPr/>
          <p:nvPr/>
        </p:nvSpPr>
        <p:spPr>
          <a:xfrm>
            <a:off x="398217" y="4723320"/>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0" name="Прямоугольник 9">
            <a:extLst>
              <a:ext uri="{FF2B5EF4-FFF2-40B4-BE49-F238E27FC236}">
                <a16:creationId xmlns:a16="http://schemas.microsoft.com/office/drawing/2014/main" id="{B5474C57-F1DC-4937-9311-6D43BC996FC9}"/>
              </a:ext>
            </a:extLst>
          </p:cNvPr>
          <p:cNvSpPr/>
          <p:nvPr/>
        </p:nvSpPr>
        <p:spPr>
          <a:xfrm>
            <a:off x="6308785" y="4690661"/>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4" name="Рисунок 3">
            <a:extLst>
              <a:ext uri="{FF2B5EF4-FFF2-40B4-BE49-F238E27FC236}">
                <a16:creationId xmlns:a16="http://schemas.microsoft.com/office/drawing/2014/main" id="{26E25B68-298F-4693-A045-C4F2C9160A8E}"/>
              </a:ext>
            </a:extLst>
          </p:cNvPr>
          <p:cNvPicPr>
            <a:picLocks noChangeAspect="1"/>
          </p:cNvPicPr>
          <p:nvPr/>
        </p:nvPicPr>
        <p:blipFill>
          <a:blip r:embed="rId2"/>
          <a:stretch>
            <a:fillRect/>
          </a:stretch>
        </p:blipFill>
        <p:spPr>
          <a:xfrm>
            <a:off x="675594" y="967189"/>
            <a:ext cx="8620125" cy="2400300"/>
          </a:xfrm>
          <a:prstGeom prst="rect">
            <a:avLst/>
          </a:prstGeom>
        </p:spPr>
      </p:pic>
      <p:pic>
        <p:nvPicPr>
          <p:cNvPr id="12" name="Рисунок 11">
            <a:extLst>
              <a:ext uri="{FF2B5EF4-FFF2-40B4-BE49-F238E27FC236}">
                <a16:creationId xmlns:a16="http://schemas.microsoft.com/office/drawing/2014/main" id="{EF01B95B-1980-487C-BA1A-7C18AF1A6B33}"/>
              </a:ext>
            </a:extLst>
          </p:cNvPr>
          <p:cNvPicPr>
            <a:picLocks noChangeAspect="1"/>
          </p:cNvPicPr>
          <p:nvPr/>
        </p:nvPicPr>
        <p:blipFill>
          <a:blip r:embed="rId3"/>
          <a:stretch>
            <a:fillRect/>
          </a:stretch>
        </p:blipFill>
        <p:spPr>
          <a:xfrm>
            <a:off x="9295719" y="873073"/>
            <a:ext cx="2371725" cy="1752600"/>
          </a:xfrm>
          <a:prstGeom prst="rect">
            <a:avLst/>
          </a:prstGeom>
        </p:spPr>
      </p:pic>
      <p:pic>
        <p:nvPicPr>
          <p:cNvPr id="13" name="Рисунок 12">
            <a:extLst>
              <a:ext uri="{FF2B5EF4-FFF2-40B4-BE49-F238E27FC236}">
                <a16:creationId xmlns:a16="http://schemas.microsoft.com/office/drawing/2014/main" id="{8A705115-7F48-40CF-8E0C-1CCC8B99B1ED}"/>
              </a:ext>
            </a:extLst>
          </p:cNvPr>
          <p:cNvPicPr>
            <a:picLocks noChangeAspect="1"/>
          </p:cNvPicPr>
          <p:nvPr/>
        </p:nvPicPr>
        <p:blipFill>
          <a:blip r:embed="rId4"/>
          <a:stretch>
            <a:fillRect/>
          </a:stretch>
        </p:blipFill>
        <p:spPr>
          <a:xfrm>
            <a:off x="9355080" y="2625673"/>
            <a:ext cx="2724150" cy="990600"/>
          </a:xfrm>
          <a:prstGeom prst="rect">
            <a:avLst/>
          </a:prstGeom>
        </p:spPr>
      </p:pic>
      <p:sp>
        <p:nvSpPr>
          <p:cNvPr id="14" name="Прямоугольник 13">
            <a:extLst>
              <a:ext uri="{FF2B5EF4-FFF2-40B4-BE49-F238E27FC236}">
                <a16:creationId xmlns:a16="http://schemas.microsoft.com/office/drawing/2014/main" id="{2D86BD54-4D47-43B8-B546-64D890803BE7}"/>
              </a:ext>
            </a:extLst>
          </p:cNvPr>
          <p:cNvSpPr/>
          <p:nvPr/>
        </p:nvSpPr>
        <p:spPr>
          <a:xfrm>
            <a:off x="675594" y="5147040"/>
            <a:ext cx="10830606" cy="1200329"/>
          </a:xfrm>
          <a:prstGeom prst="rect">
            <a:avLst/>
          </a:prstGeom>
        </p:spPr>
        <p:txBody>
          <a:bodyPr wrap="square">
            <a:spAutoFit/>
          </a:bodyPr>
          <a:lstStyle/>
          <a:p>
            <a:r>
              <a:rPr lang="ru-RU" dirty="0">
                <a:latin typeface="Calibri" panose="020F0502020204030204" pitchFamily="34" charset="0"/>
                <a:ea typeface="Yu Mincho" panose="02020400000000000000" pitchFamily="18" charset="-128"/>
                <a:cs typeface="Times New Roman" panose="02020603050405020304" pitchFamily="18" charset="0"/>
              </a:rPr>
              <a:t>После выполнения классификации CAD-система предоставляет диагноз или результат, </a:t>
            </a:r>
            <a:r>
              <a:rPr lang="ru-RU" dirty="0" err="1">
                <a:latin typeface="Calibri" panose="020F0502020204030204" pitchFamily="34" charset="0"/>
                <a:ea typeface="Yu Mincho" panose="02020400000000000000" pitchFamily="18" charset="-128"/>
                <a:cs typeface="Times New Roman" panose="02020603050405020304" pitchFamily="18" charset="0"/>
              </a:rPr>
              <a:t>например,о</a:t>
            </a:r>
            <a:r>
              <a:rPr lang="ru-RU" dirty="0">
                <a:latin typeface="Calibri" panose="020F0502020204030204" pitchFamily="34" charset="0"/>
                <a:ea typeface="Yu Mincho" panose="02020400000000000000" pitchFamily="18" charset="-128"/>
                <a:cs typeface="Times New Roman" panose="02020603050405020304" pitchFamily="18" charset="0"/>
              </a:rPr>
              <a:t> наличии опухоли в щитовидной железе, определение кисты в почке, или указание на степень тяжести состояния пациента. Ультразвук часто используется для динамического наблюдения, поэтому CAD-система может также предоставлять данные об изменениях в динамике</a:t>
            </a:r>
            <a:endParaRPr lang="ru-RU" dirty="0"/>
          </a:p>
        </p:txBody>
      </p:sp>
    </p:spTree>
    <p:extLst>
      <p:ext uri="{BB962C8B-B14F-4D97-AF65-F5344CB8AC3E}">
        <p14:creationId xmlns:p14="http://schemas.microsoft.com/office/powerpoint/2010/main" val="1989777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73A808B3-EDB6-40B0-903A-9F888F5855F8}"/>
              </a:ext>
            </a:extLst>
          </p:cNvPr>
          <p:cNvSpPr/>
          <p:nvPr/>
        </p:nvSpPr>
        <p:spPr>
          <a:xfrm>
            <a:off x="4681868" y="98362"/>
            <a:ext cx="2675732"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Сцинтиграфия</a:t>
            </a:r>
            <a:endParaRPr lang="ru-RU" sz="3200" dirty="0"/>
          </a:p>
        </p:txBody>
      </p:sp>
      <p:sp>
        <p:nvSpPr>
          <p:cNvPr id="3" name="Прямоугольник 2">
            <a:extLst>
              <a:ext uri="{FF2B5EF4-FFF2-40B4-BE49-F238E27FC236}">
                <a16:creationId xmlns:a16="http://schemas.microsoft.com/office/drawing/2014/main" id="{809724BD-2E24-4B9B-A6C8-332095B4919F}"/>
              </a:ext>
            </a:extLst>
          </p:cNvPr>
          <p:cNvSpPr/>
          <p:nvPr/>
        </p:nvSpPr>
        <p:spPr>
          <a:xfrm>
            <a:off x="595993" y="1085544"/>
            <a:ext cx="8092639" cy="176400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Сцинтиграфия создаёт изображения, основанные на накоплении радиоактивного вещества в органах или тканях. Радиоизотоп вводится в организм и накапливается в специфических тканях, после чего создаётся изображение с использованием гамма-камеры. </a:t>
            </a:r>
            <a:r>
              <a:rPr lang="ru-RU" sz="1600" dirty="0" err="1"/>
              <a:t>Сцинтиграфические</a:t>
            </a:r>
            <a:r>
              <a:rPr lang="ru-RU" sz="1600" dirty="0"/>
              <a:t> изображения полезны для выявления функциональных аномалий в костях, сердце, щитовидной железе и других органах</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4" name="Рисунок 3">
            <a:extLst>
              <a:ext uri="{FF2B5EF4-FFF2-40B4-BE49-F238E27FC236}">
                <a16:creationId xmlns:a16="http://schemas.microsoft.com/office/drawing/2014/main" id="{ACD177EC-CE53-403A-A6DB-7B98DA8F7C07}"/>
              </a:ext>
            </a:extLst>
          </p:cNvPr>
          <p:cNvPicPr>
            <a:picLocks noChangeAspect="1"/>
          </p:cNvPicPr>
          <p:nvPr/>
        </p:nvPicPr>
        <p:blipFill>
          <a:blip r:embed="rId2"/>
          <a:stretch>
            <a:fillRect/>
          </a:stretch>
        </p:blipFill>
        <p:spPr>
          <a:xfrm>
            <a:off x="9652907" y="200025"/>
            <a:ext cx="1943100" cy="6457950"/>
          </a:xfrm>
          <a:prstGeom prst="rect">
            <a:avLst/>
          </a:prstGeom>
        </p:spPr>
      </p:pic>
      <p:sp>
        <p:nvSpPr>
          <p:cNvPr id="5" name="Прямоугольник 4">
            <a:extLst>
              <a:ext uri="{FF2B5EF4-FFF2-40B4-BE49-F238E27FC236}">
                <a16:creationId xmlns:a16="http://schemas.microsoft.com/office/drawing/2014/main" id="{2CA22037-8785-420B-96F0-A9BFAA2DC377}"/>
              </a:ext>
            </a:extLst>
          </p:cNvPr>
          <p:cNvSpPr/>
          <p:nvPr/>
        </p:nvSpPr>
        <p:spPr>
          <a:xfrm>
            <a:off x="595993" y="3126443"/>
            <a:ext cx="8003721" cy="176400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err="1"/>
              <a:t>Сцинтиграфические</a:t>
            </a:r>
            <a:r>
              <a:rPr lang="ru-RU" sz="1600" dirty="0"/>
              <a:t> изображения имеют низкое пространственное разрешение и содержат шумы, которые возникают в процессе измерения активности радиоизотопов. На этапе предобработки выполняется фильтрация для устранения шума, а также нормализация яркости, чтобы улучшить контраст и выделить области с повышенным накоплением радиофармпрепарата.</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822338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73A808B3-EDB6-40B0-903A-9F888F5855F8}"/>
              </a:ext>
            </a:extLst>
          </p:cNvPr>
          <p:cNvSpPr/>
          <p:nvPr/>
        </p:nvSpPr>
        <p:spPr>
          <a:xfrm>
            <a:off x="4681868" y="98362"/>
            <a:ext cx="2675732"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Сцинтиграфия</a:t>
            </a:r>
            <a:endParaRPr lang="ru-RU" sz="3200" dirty="0"/>
          </a:p>
        </p:txBody>
      </p:sp>
      <p:sp>
        <p:nvSpPr>
          <p:cNvPr id="3" name="Прямоугольник 2">
            <a:extLst>
              <a:ext uri="{FF2B5EF4-FFF2-40B4-BE49-F238E27FC236}">
                <a16:creationId xmlns:a16="http://schemas.microsoft.com/office/drawing/2014/main" id="{809724BD-2E24-4B9B-A6C8-332095B4919F}"/>
              </a:ext>
            </a:extLst>
          </p:cNvPr>
          <p:cNvSpPr/>
          <p:nvPr/>
        </p:nvSpPr>
        <p:spPr>
          <a:xfrm>
            <a:off x="595993" y="1085544"/>
            <a:ext cx="8092639"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5" name="Прямоугольник 4">
            <a:extLst>
              <a:ext uri="{FF2B5EF4-FFF2-40B4-BE49-F238E27FC236}">
                <a16:creationId xmlns:a16="http://schemas.microsoft.com/office/drawing/2014/main" id="{2CA22037-8785-420B-96F0-A9BFAA2DC377}"/>
              </a:ext>
            </a:extLst>
          </p:cNvPr>
          <p:cNvSpPr/>
          <p:nvPr/>
        </p:nvSpPr>
        <p:spPr>
          <a:xfrm>
            <a:off x="595993" y="1515355"/>
            <a:ext cx="8092639"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6" name="Рисунок 5">
            <a:extLst>
              <a:ext uri="{FF2B5EF4-FFF2-40B4-BE49-F238E27FC236}">
                <a16:creationId xmlns:a16="http://schemas.microsoft.com/office/drawing/2014/main" id="{9B70B936-C2D7-40DF-8532-9CB4DEB43BFB}"/>
              </a:ext>
            </a:extLst>
          </p:cNvPr>
          <p:cNvPicPr>
            <a:picLocks noChangeAspect="1"/>
          </p:cNvPicPr>
          <p:nvPr/>
        </p:nvPicPr>
        <p:blipFill>
          <a:blip r:embed="rId2"/>
          <a:stretch>
            <a:fillRect/>
          </a:stretch>
        </p:blipFill>
        <p:spPr>
          <a:xfrm>
            <a:off x="9525000" y="-90562"/>
            <a:ext cx="2449286" cy="7039124"/>
          </a:xfrm>
          <a:prstGeom prst="rect">
            <a:avLst/>
          </a:prstGeom>
        </p:spPr>
      </p:pic>
      <p:sp>
        <p:nvSpPr>
          <p:cNvPr id="7" name="Прямоугольник 6">
            <a:extLst>
              <a:ext uri="{FF2B5EF4-FFF2-40B4-BE49-F238E27FC236}">
                <a16:creationId xmlns:a16="http://schemas.microsoft.com/office/drawing/2014/main" id="{C644F24F-BFC0-49DC-80E4-570B083D1F05}"/>
              </a:ext>
            </a:extLst>
          </p:cNvPr>
          <p:cNvSpPr/>
          <p:nvPr/>
        </p:nvSpPr>
        <p:spPr>
          <a:xfrm>
            <a:off x="595992" y="2024719"/>
            <a:ext cx="8092639" cy="202747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Сегментация </a:t>
            </a:r>
            <a:r>
              <a:rPr lang="ru-RU" sz="1600" dirty="0" err="1"/>
              <a:t>сцинтиграфических</a:t>
            </a:r>
            <a:r>
              <a:rPr lang="ru-RU" sz="1600" dirty="0"/>
              <a:t> изображений направлена на выделение областей с накоплением радиофармпрепарата, которые могут указывать на патологические процессы, например, метастазы или воспаления. Поскольку </a:t>
            </a:r>
            <a:r>
              <a:rPr lang="ru-RU" sz="1600" dirty="0" err="1"/>
              <a:t>сцинтиграфические</a:t>
            </a:r>
            <a:r>
              <a:rPr lang="ru-RU" sz="1600" dirty="0"/>
              <a:t> изображения имеют ограниченную детализацию, используются алгоритмы пороговой обработки, активные контуры и методы кластеризации, чтобы точно разделить области накопления и здоровую ткань</a:t>
            </a:r>
          </a:p>
        </p:txBody>
      </p:sp>
      <p:sp>
        <p:nvSpPr>
          <p:cNvPr id="8" name="Прямоугольник 7">
            <a:extLst>
              <a:ext uri="{FF2B5EF4-FFF2-40B4-BE49-F238E27FC236}">
                <a16:creationId xmlns:a16="http://schemas.microsoft.com/office/drawing/2014/main" id="{4B2C45E3-C864-4E99-A4C8-4F0248BD0C04}"/>
              </a:ext>
            </a:extLst>
          </p:cNvPr>
          <p:cNvSpPr/>
          <p:nvPr/>
        </p:nvSpPr>
        <p:spPr>
          <a:xfrm>
            <a:off x="595991" y="4288446"/>
            <a:ext cx="8092639" cy="2181944"/>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sz="1600" dirty="0"/>
              <a:t> Признаки, извлеченные из </a:t>
            </a:r>
            <a:r>
              <a:rPr lang="ru-RU" sz="1600" dirty="0" err="1"/>
              <a:t>сцинтиграфических</a:t>
            </a:r>
            <a:r>
              <a:rPr lang="ru-RU" sz="1600" dirty="0"/>
              <a:t> изображений, включают:</a:t>
            </a:r>
          </a:p>
          <a:p>
            <a:r>
              <a:rPr lang="ru-RU" sz="1600" dirty="0"/>
              <a:t>     - Интенсивность накопления (например, количественное измерение активности в интересующей области).</a:t>
            </a:r>
          </a:p>
          <a:p>
            <a:r>
              <a:rPr lang="ru-RU" sz="1600" dirty="0"/>
              <a:t>     - Форма и размеры участков с повышенной активностью, чтобы оценить распространение патологии.</a:t>
            </a:r>
          </a:p>
          <a:p>
            <a:r>
              <a:rPr lang="ru-RU" sz="1600" dirty="0"/>
              <a:t>     - Текстурные признаки, которые могут помочь оценить характер накопления (например, диффузное или фокальное накопление).</a:t>
            </a:r>
          </a:p>
        </p:txBody>
      </p:sp>
    </p:spTree>
    <p:extLst>
      <p:ext uri="{BB962C8B-B14F-4D97-AF65-F5344CB8AC3E}">
        <p14:creationId xmlns:p14="http://schemas.microsoft.com/office/powerpoint/2010/main" val="369422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73A808B3-EDB6-40B0-903A-9F888F5855F8}"/>
              </a:ext>
            </a:extLst>
          </p:cNvPr>
          <p:cNvSpPr/>
          <p:nvPr/>
        </p:nvSpPr>
        <p:spPr>
          <a:xfrm>
            <a:off x="4681868" y="98362"/>
            <a:ext cx="2675732"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Сцинтиграфия</a:t>
            </a:r>
            <a:endParaRPr lang="ru-RU" sz="3200" dirty="0"/>
          </a:p>
        </p:txBody>
      </p:sp>
      <p:sp>
        <p:nvSpPr>
          <p:cNvPr id="3" name="Прямоугольник 2">
            <a:extLst>
              <a:ext uri="{FF2B5EF4-FFF2-40B4-BE49-F238E27FC236}">
                <a16:creationId xmlns:a16="http://schemas.microsoft.com/office/drawing/2014/main" id="{809724BD-2E24-4B9B-A6C8-332095B4919F}"/>
              </a:ext>
            </a:extLst>
          </p:cNvPr>
          <p:cNvSpPr/>
          <p:nvPr/>
        </p:nvSpPr>
        <p:spPr>
          <a:xfrm>
            <a:off x="595993" y="839740"/>
            <a:ext cx="8092639"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5" name="Прямоугольник 4">
            <a:extLst>
              <a:ext uri="{FF2B5EF4-FFF2-40B4-BE49-F238E27FC236}">
                <a16:creationId xmlns:a16="http://schemas.microsoft.com/office/drawing/2014/main" id="{2CA22037-8785-420B-96F0-A9BFAA2DC377}"/>
              </a:ext>
            </a:extLst>
          </p:cNvPr>
          <p:cNvSpPr/>
          <p:nvPr/>
        </p:nvSpPr>
        <p:spPr>
          <a:xfrm>
            <a:off x="595993" y="1299045"/>
            <a:ext cx="8092639"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7" name="Прямоугольник 6">
            <a:extLst>
              <a:ext uri="{FF2B5EF4-FFF2-40B4-BE49-F238E27FC236}">
                <a16:creationId xmlns:a16="http://schemas.microsoft.com/office/drawing/2014/main" id="{C644F24F-BFC0-49DC-80E4-570B083D1F05}"/>
              </a:ext>
            </a:extLst>
          </p:cNvPr>
          <p:cNvSpPr/>
          <p:nvPr/>
        </p:nvSpPr>
        <p:spPr>
          <a:xfrm>
            <a:off x="595992" y="1769079"/>
            <a:ext cx="8092639"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8" name="Прямоугольник 7">
            <a:extLst>
              <a:ext uri="{FF2B5EF4-FFF2-40B4-BE49-F238E27FC236}">
                <a16:creationId xmlns:a16="http://schemas.microsoft.com/office/drawing/2014/main" id="{4B2C45E3-C864-4E99-A4C8-4F0248BD0C04}"/>
              </a:ext>
            </a:extLst>
          </p:cNvPr>
          <p:cNvSpPr/>
          <p:nvPr/>
        </p:nvSpPr>
        <p:spPr>
          <a:xfrm>
            <a:off x="595991" y="2239117"/>
            <a:ext cx="8092639"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9" name="Прямоугольник 8">
            <a:extLst>
              <a:ext uri="{FF2B5EF4-FFF2-40B4-BE49-F238E27FC236}">
                <a16:creationId xmlns:a16="http://schemas.microsoft.com/office/drawing/2014/main" id="{25181F7F-7BEE-4B89-89C2-62C739491F41}"/>
              </a:ext>
            </a:extLst>
          </p:cNvPr>
          <p:cNvSpPr/>
          <p:nvPr/>
        </p:nvSpPr>
        <p:spPr>
          <a:xfrm>
            <a:off x="578703" y="2725121"/>
            <a:ext cx="5615631" cy="150053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Для оценки метастазов в костях могут быть выбраны признаки интенсивности накопления и формы поражения, чтобы улучшить точность диагностики и сократить количество ложных положительных результатов</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0" name="Прямоугольник 9">
            <a:extLst>
              <a:ext uri="{FF2B5EF4-FFF2-40B4-BE49-F238E27FC236}">
                <a16:creationId xmlns:a16="http://schemas.microsoft.com/office/drawing/2014/main" id="{E6D71790-428F-4ACD-AF5A-8C850990001C}"/>
              </a:ext>
            </a:extLst>
          </p:cNvPr>
          <p:cNvSpPr/>
          <p:nvPr/>
        </p:nvSpPr>
        <p:spPr>
          <a:xfrm>
            <a:off x="595564" y="4367458"/>
            <a:ext cx="5454714" cy="2130070"/>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Используются алгоритмы машинного обучения для определения, является ли накопление нормальным (например, физиологическим) или патологическим (например, опухолевым процессом), метод опорных векторов (SVM) или нейронные сети.</a:t>
            </a:r>
          </a:p>
          <a:p>
            <a:pPr indent="63500">
              <a:lnSpc>
                <a:spcPct val="107000"/>
              </a:lnSpc>
              <a:spcAft>
                <a:spcPts val="800"/>
              </a:spcAft>
            </a:pP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4" name="Рисунок 3">
            <a:extLst>
              <a:ext uri="{FF2B5EF4-FFF2-40B4-BE49-F238E27FC236}">
                <a16:creationId xmlns:a16="http://schemas.microsoft.com/office/drawing/2014/main" id="{400A9DD6-B5E8-4635-AD1D-2A83997A9B29}"/>
              </a:ext>
            </a:extLst>
          </p:cNvPr>
          <p:cNvPicPr>
            <a:picLocks noChangeAspect="1"/>
          </p:cNvPicPr>
          <p:nvPr/>
        </p:nvPicPr>
        <p:blipFill>
          <a:blip r:embed="rId2"/>
          <a:stretch>
            <a:fillRect/>
          </a:stretch>
        </p:blipFill>
        <p:spPr>
          <a:xfrm>
            <a:off x="6060110" y="775914"/>
            <a:ext cx="6024009" cy="3992731"/>
          </a:xfrm>
          <a:prstGeom prst="rect">
            <a:avLst/>
          </a:prstGeom>
        </p:spPr>
      </p:pic>
      <p:sp>
        <p:nvSpPr>
          <p:cNvPr id="6" name="Прямоугольник 5">
            <a:extLst>
              <a:ext uri="{FF2B5EF4-FFF2-40B4-BE49-F238E27FC236}">
                <a16:creationId xmlns:a16="http://schemas.microsoft.com/office/drawing/2014/main" id="{3CC9042F-F04D-4278-A611-1C696492B5EB}"/>
              </a:ext>
            </a:extLst>
          </p:cNvPr>
          <p:cNvSpPr/>
          <p:nvPr/>
        </p:nvSpPr>
        <p:spPr>
          <a:xfrm>
            <a:off x="6371303" y="4958316"/>
            <a:ext cx="5562244" cy="1477328"/>
          </a:xfrm>
          <a:prstGeom prst="rect">
            <a:avLst/>
          </a:prstGeom>
        </p:spPr>
        <p:txBody>
          <a:bodyPr wrap="square">
            <a:spAutoFit/>
          </a:bodyPr>
          <a:lstStyle/>
          <a:p>
            <a:r>
              <a:rPr lang="ru-RU" dirty="0">
                <a:latin typeface="Calibri" panose="020F0502020204030204" pitchFamily="34" charset="0"/>
                <a:ea typeface="Yu Mincho" panose="02020400000000000000" pitchFamily="18" charset="-128"/>
                <a:cs typeface="Times New Roman" panose="02020603050405020304" pitchFamily="18" charset="0"/>
              </a:rPr>
              <a:t>В случае сцинтиграфии определение наличия аномалий накопления радиофармпрепарата в костях, щитовидной железе или других органах помогает принять решение о необходимости дополнительных исследований, таких как биопсия</a:t>
            </a:r>
            <a:endParaRPr lang="ru-RU" dirty="0"/>
          </a:p>
        </p:txBody>
      </p:sp>
    </p:spTree>
    <p:extLst>
      <p:ext uri="{BB962C8B-B14F-4D97-AF65-F5344CB8AC3E}">
        <p14:creationId xmlns:p14="http://schemas.microsoft.com/office/powerpoint/2010/main" val="1582485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09CB561E-11D7-4BCF-95F9-B0F1D1831881}"/>
              </a:ext>
            </a:extLst>
          </p:cNvPr>
          <p:cNvPicPr>
            <a:picLocks noChangeAspect="1"/>
          </p:cNvPicPr>
          <p:nvPr/>
        </p:nvPicPr>
        <p:blipFill>
          <a:blip r:embed="rId2"/>
          <a:stretch>
            <a:fillRect/>
          </a:stretch>
        </p:blipFill>
        <p:spPr>
          <a:xfrm>
            <a:off x="6600672" y="217141"/>
            <a:ext cx="4750509" cy="1816371"/>
          </a:xfrm>
          <a:prstGeom prst="rect">
            <a:avLst/>
          </a:prstGeom>
        </p:spPr>
      </p:pic>
      <p:pic>
        <p:nvPicPr>
          <p:cNvPr id="19" name="Рисунок 18">
            <a:extLst>
              <a:ext uri="{FF2B5EF4-FFF2-40B4-BE49-F238E27FC236}">
                <a16:creationId xmlns:a16="http://schemas.microsoft.com/office/drawing/2014/main" id="{8B9020E3-A005-4B6E-89FE-1E9E6CADE143}"/>
              </a:ext>
            </a:extLst>
          </p:cNvPr>
          <p:cNvPicPr>
            <a:picLocks noChangeAspect="1"/>
          </p:cNvPicPr>
          <p:nvPr/>
        </p:nvPicPr>
        <p:blipFill>
          <a:blip r:embed="rId3"/>
          <a:stretch>
            <a:fillRect/>
          </a:stretch>
        </p:blipFill>
        <p:spPr>
          <a:xfrm>
            <a:off x="1797461" y="243872"/>
            <a:ext cx="4803211" cy="1796506"/>
          </a:xfrm>
          <a:prstGeom prst="rect">
            <a:avLst/>
          </a:prstGeom>
        </p:spPr>
      </p:pic>
      <p:sp>
        <p:nvSpPr>
          <p:cNvPr id="2" name="Прямоугольник 1">
            <a:extLst>
              <a:ext uri="{FF2B5EF4-FFF2-40B4-BE49-F238E27FC236}">
                <a16:creationId xmlns:a16="http://schemas.microsoft.com/office/drawing/2014/main" id="{5061F808-F71D-48FE-8468-0A57443F32E9}"/>
              </a:ext>
            </a:extLst>
          </p:cNvPr>
          <p:cNvSpPr/>
          <p:nvPr/>
        </p:nvSpPr>
        <p:spPr>
          <a:xfrm>
            <a:off x="4696521" y="130107"/>
            <a:ext cx="3669594" cy="584775"/>
          </a:xfrm>
          <a:prstGeom prst="rect">
            <a:avLst/>
          </a:prstGeom>
        </p:spPr>
        <p:txBody>
          <a:bodyPr wrap="none">
            <a:spAutoFit/>
          </a:bodyPr>
          <a:lstStyle/>
          <a:p>
            <a:r>
              <a:rPr lang="ru-RU" sz="3200" dirty="0">
                <a:solidFill>
                  <a:schemeClr val="bg1"/>
                </a:solidFill>
                <a:latin typeface="Calibri" panose="020F0502020204030204" pitchFamily="34" charset="0"/>
                <a:ea typeface="Yu Mincho" panose="02020400000000000000" pitchFamily="18" charset="-128"/>
                <a:cs typeface="Times New Roman" panose="02020603050405020304" pitchFamily="18" charset="0"/>
              </a:rPr>
              <a:t>Оптические методы</a:t>
            </a:r>
            <a:endParaRPr lang="ru-RU" sz="3200" dirty="0">
              <a:solidFill>
                <a:schemeClr val="bg1"/>
              </a:solidFill>
            </a:endParaRPr>
          </a:p>
        </p:txBody>
      </p:sp>
      <p:sp>
        <p:nvSpPr>
          <p:cNvPr id="3" name="Прямоугольник 2">
            <a:extLst>
              <a:ext uri="{FF2B5EF4-FFF2-40B4-BE49-F238E27FC236}">
                <a16:creationId xmlns:a16="http://schemas.microsoft.com/office/drawing/2014/main" id="{3BCE1ED4-14B5-4B63-BC74-2F2AEDE5D19E}"/>
              </a:ext>
            </a:extLst>
          </p:cNvPr>
          <p:cNvSpPr/>
          <p:nvPr/>
        </p:nvSpPr>
        <p:spPr>
          <a:xfrm>
            <a:off x="746627" y="1983875"/>
            <a:ext cx="3714415" cy="369332"/>
          </a:xfrm>
          <a:prstGeom prst="rect">
            <a:avLst/>
          </a:prstGeom>
        </p:spPr>
        <p:txBody>
          <a:bodyPr wrap="none">
            <a:spAutoFit/>
          </a:bodyPr>
          <a:lstStyle/>
          <a:p>
            <a:r>
              <a:rPr lang="ru-RU" dirty="0">
                <a:latin typeface="Calibri" panose="020F0502020204030204" pitchFamily="34" charset="0"/>
                <a:ea typeface="Yu Mincho" panose="02020400000000000000" pitchFamily="18" charset="-128"/>
                <a:cs typeface="Times New Roman" panose="02020603050405020304" pitchFamily="18" charset="0"/>
              </a:rPr>
              <a:t> -</a:t>
            </a:r>
            <a:r>
              <a:rPr lang="ru-RU" u="sng" dirty="0">
                <a:latin typeface="Calibri" panose="020F0502020204030204" pitchFamily="34" charset="0"/>
                <a:ea typeface="Yu Mincho" panose="02020400000000000000" pitchFamily="18" charset="-128"/>
                <a:cs typeface="Times New Roman" panose="02020603050405020304" pitchFamily="18" charset="0"/>
              </a:rPr>
              <a:t>Цифровая микроскопия и биопсия</a:t>
            </a:r>
            <a:endParaRPr lang="ru-RU" u="sng" dirty="0"/>
          </a:p>
        </p:txBody>
      </p:sp>
      <p:sp>
        <p:nvSpPr>
          <p:cNvPr id="6" name="Прямоугольник 5">
            <a:extLst>
              <a:ext uri="{FF2B5EF4-FFF2-40B4-BE49-F238E27FC236}">
                <a16:creationId xmlns:a16="http://schemas.microsoft.com/office/drawing/2014/main" id="{C9A7A003-119B-444F-B03A-9405CA3060A8}"/>
              </a:ext>
            </a:extLst>
          </p:cNvPr>
          <p:cNvSpPr/>
          <p:nvPr/>
        </p:nvSpPr>
        <p:spPr>
          <a:xfrm>
            <a:off x="843681" y="2406695"/>
            <a:ext cx="10784363" cy="369332"/>
          </a:xfrm>
          <a:prstGeom prst="rect">
            <a:avLst/>
          </a:prstGeom>
        </p:spPr>
        <p:txBody>
          <a:bodyPr wrap="none">
            <a:spAutoFit/>
          </a:bodyPr>
          <a:lstStyle/>
          <a:p>
            <a:r>
              <a:rPr lang="ru-RU" dirty="0"/>
              <a:t>- </a:t>
            </a:r>
            <a:r>
              <a:rPr lang="ru-RU" u="sng" dirty="0"/>
              <a:t>Конфокальная лазерная сканирующая микроскопия </a:t>
            </a:r>
            <a:r>
              <a:rPr lang="ru-RU" dirty="0"/>
              <a:t>(КЛСМ) (оптические срезы и 3Д изображения тканей)</a:t>
            </a:r>
          </a:p>
        </p:txBody>
      </p:sp>
      <p:sp>
        <p:nvSpPr>
          <p:cNvPr id="7" name="Прямоугольник 6">
            <a:extLst>
              <a:ext uri="{FF2B5EF4-FFF2-40B4-BE49-F238E27FC236}">
                <a16:creationId xmlns:a16="http://schemas.microsoft.com/office/drawing/2014/main" id="{17EB60CD-B0E3-4016-9CDF-F2E76D42CBAB}"/>
              </a:ext>
            </a:extLst>
          </p:cNvPr>
          <p:cNvSpPr/>
          <p:nvPr/>
        </p:nvSpPr>
        <p:spPr>
          <a:xfrm>
            <a:off x="746627" y="2870959"/>
            <a:ext cx="11105164" cy="646331"/>
          </a:xfrm>
          <a:prstGeom prst="rect">
            <a:avLst/>
          </a:prstGeom>
        </p:spPr>
        <p:txBody>
          <a:bodyPr wrap="square">
            <a:spAutoFit/>
          </a:bodyPr>
          <a:lstStyle/>
          <a:p>
            <a:pPr marL="285750" indent="-285750">
              <a:buFontTx/>
              <a:buChar char="-"/>
            </a:pPr>
            <a:r>
              <a:rPr lang="ru-RU" u="sng" dirty="0"/>
              <a:t>Флуоресцентная микроскопия </a:t>
            </a:r>
            <a:r>
              <a:rPr lang="ru-RU" dirty="0"/>
              <a:t>(использование флуоресцентных красителей, которые связываются с определёнными молекулами в клетке, что позволяет визуализировать специфические структуры)</a:t>
            </a:r>
          </a:p>
        </p:txBody>
      </p:sp>
      <p:sp>
        <p:nvSpPr>
          <p:cNvPr id="8" name="Прямоугольник 7">
            <a:extLst>
              <a:ext uri="{FF2B5EF4-FFF2-40B4-BE49-F238E27FC236}">
                <a16:creationId xmlns:a16="http://schemas.microsoft.com/office/drawing/2014/main" id="{DD4B5C60-63C1-40D8-9910-D58476FFF814}"/>
              </a:ext>
            </a:extLst>
          </p:cNvPr>
          <p:cNvSpPr/>
          <p:nvPr/>
        </p:nvSpPr>
        <p:spPr>
          <a:xfrm>
            <a:off x="832705" y="3496619"/>
            <a:ext cx="10738906" cy="646330"/>
          </a:xfrm>
          <a:prstGeom prst="rect">
            <a:avLst/>
          </a:prstGeom>
        </p:spPr>
        <p:txBody>
          <a:bodyPr wrap="square">
            <a:spAutoFit/>
          </a:bodyPr>
          <a:lstStyle/>
          <a:p>
            <a:r>
              <a:rPr lang="ru-RU" dirty="0"/>
              <a:t>- </a:t>
            </a:r>
            <a:r>
              <a:rPr lang="ru-RU" u="sng" dirty="0"/>
              <a:t>Флуоресцентная ин ситу гибридизация </a:t>
            </a:r>
            <a:r>
              <a:rPr lang="ru-RU" dirty="0"/>
              <a:t>(FISH)(используются флуоресцентно меченные ДНК-пробы для выявления специфических участков ДНК в клетках)</a:t>
            </a:r>
          </a:p>
        </p:txBody>
      </p:sp>
      <p:sp>
        <p:nvSpPr>
          <p:cNvPr id="10" name="Прямоугольник 9">
            <a:extLst>
              <a:ext uri="{FF2B5EF4-FFF2-40B4-BE49-F238E27FC236}">
                <a16:creationId xmlns:a16="http://schemas.microsoft.com/office/drawing/2014/main" id="{8A011607-3957-45FD-A51D-45FCD55A98B0}"/>
              </a:ext>
            </a:extLst>
          </p:cNvPr>
          <p:cNvSpPr/>
          <p:nvPr/>
        </p:nvSpPr>
        <p:spPr>
          <a:xfrm>
            <a:off x="843681" y="4050894"/>
            <a:ext cx="10911059" cy="646331"/>
          </a:xfrm>
          <a:prstGeom prst="rect">
            <a:avLst/>
          </a:prstGeom>
        </p:spPr>
        <p:txBody>
          <a:bodyPr wrap="square">
            <a:spAutoFit/>
          </a:bodyPr>
          <a:lstStyle/>
          <a:p>
            <a:r>
              <a:rPr lang="ru-RU" u="sng" dirty="0"/>
              <a:t>- Оптическая когерентная томография </a:t>
            </a:r>
            <a:r>
              <a:rPr lang="ru-RU" dirty="0"/>
              <a:t>(ОКТ)(основан на отражении света и позволяет получать высококачественные изображения внутренних структур тканей с высокой разрешающей способностью)</a:t>
            </a:r>
          </a:p>
        </p:txBody>
      </p:sp>
      <p:sp>
        <p:nvSpPr>
          <p:cNvPr id="12" name="Прямоугольник 11">
            <a:extLst>
              <a:ext uri="{FF2B5EF4-FFF2-40B4-BE49-F238E27FC236}">
                <a16:creationId xmlns:a16="http://schemas.microsoft.com/office/drawing/2014/main" id="{F21BC4BE-6496-40B7-9146-46C8B74AA1F7}"/>
              </a:ext>
            </a:extLst>
          </p:cNvPr>
          <p:cNvSpPr/>
          <p:nvPr/>
        </p:nvSpPr>
        <p:spPr>
          <a:xfrm>
            <a:off x="843681" y="4719008"/>
            <a:ext cx="10738906" cy="646331"/>
          </a:xfrm>
          <a:prstGeom prst="rect">
            <a:avLst/>
          </a:prstGeom>
        </p:spPr>
        <p:txBody>
          <a:bodyPr wrap="square">
            <a:spAutoFit/>
          </a:bodyPr>
          <a:lstStyle/>
          <a:p>
            <a:r>
              <a:rPr lang="ru-RU" u="sng" dirty="0"/>
              <a:t>- </a:t>
            </a:r>
            <a:r>
              <a:rPr lang="ru-RU" u="sng" dirty="0" err="1"/>
              <a:t>Раман</a:t>
            </a:r>
            <a:r>
              <a:rPr lang="ru-RU" u="sng" dirty="0"/>
              <a:t>-спектроскопия</a:t>
            </a:r>
            <a:r>
              <a:rPr lang="ru-RU" dirty="0"/>
              <a:t>(основан на измерении рассеянного света при взаимодействии с молекулами образца. </a:t>
            </a:r>
            <a:r>
              <a:rPr lang="ru-RU" dirty="0" err="1"/>
              <a:t>Рамановские</a:t>
            </a:r>
            <a:r>
              <a:rPr lang="ru-RU" dirty="0"/>
              <a:t> спектры дают информацию о химическом составе ткани.)</a:t>
            </a:r>
          </a:p>
        </p:txBody>
      </p:sp>
      <p:sp>
        <p:nvSpPr>
          <p:cNvPr id="14" name="Прямоугольник 13">
            <a:extLst>
              <a:ext uri="{FF2B5EF4-FFF2-40B4-BE49-F238E27FC236}">
                <a16:creationId xmlns:a16="http://schemas.microsoft.com/office/drawing/2014/main" id="{97E62F70-DE4B-406C-84B5-64C6FC4A87EA}"/>
              </a:ext>
            </a:extLst>
          </p:cNvPr>
          <p:cNvSpPr/>
          <p:nvPr/>
        </p:nvSpPr>
        <p:spPr>
          <a:xfrm>
            <a:off x="832705" y="5321772"/>
            <a:ext cx="10738906" cy="923330"/>
          </a:xfrm>
          <a:prstGeom prst="rect">
            <a:avLst/>
          </a:prstGeom>
        </p:spPr>
        <p:txBody>
          <a:bodyPr wrap="square">
            <a:spAutoFit/>
          </a:bodyPr>
          <a:lstStyle/>
          <a:p>
            <a:pPr lvl="0"/>
            <a:r>
              <a:rPr lang="ru-RU" dirty="0"/>
              <a:t> - </a:t>
            </a:r>
            <a:r>
              <a:rPr lang="ru-RU" u="sng" dirty="0"/>
              <a:t>Поляризационная микроскопия </a:t>
            </a:r>
            <a:r>
              <a:rPr lang="ru-RU" dirty="0"/>
              <a:t>(использует поляризованный свет и позволяет выявить изменения в структуре тканей, которые не видны при обычной световой микроскопии, например, связанных с изменениями коллагеновых волокон)</a:t>
            </a:r>
          </a:p>
        </p:txBody>
      </p:sp>
      <p:sp>
        <p:nvSpPr>
          <p:cNvPr id="15" name="Прямоугольник 14">
            <a:extLst>
              <a:ext uri="{FF2B5EF4-FFF2-40B4-BE49-F238E27FC236}">
                <a16:creationId xmlns:a16="http://schemas.microsoft.com/office/drawing/2014/main" id="{23200663-05B3-4153-867E-38930F7B675D}"/>
              </a:ext>
            </a:extLst>
          </p:cNvPr>
          <p:cNvSpPr/>
          <p:nvPr/>
        </p:nvSpPr>
        <p:spPr>
          <a:xfrm>
            <a:off x="843681" y="6155368"/>
            <a:ext cx="9914445" cy="369332"/>
          </a:xfrm>
          <a:prstGeom prst="rect">
            <a:avLst/>
          </a:prstGeom>
        </p:spPr>
        <p:txBody>
          <a:bodyPr wrap="none">
            <a:spAutoFit/>
          </a:bodyPr>
          <a:lstStyle/>
          <a:p>
            <a:r>
              <a:rPr lang="ru-RU" dirty="0"/>
              <a:t> - </a:t>
            </a:r>
            <a:r>
              <a:rPr lang="ru-RU" u="sng" dirty="0"/>
              <a:t>Гистохимическое окрашивание </a:t>
            </a:r>
            <a:r>
              <a:rPr lang="ru-RU" dirty="0"/>
              <a:t>(Окрашивание по Гематоксилину и Эозину (H&amp;E)+спектроскопия)</a:t>
            </a:r>
          </a:p>
        </p:txBody>
      </p:sp>
      <p:sp>
        <p:nvSpPr>
          <p:cNvPr id="17" name="TextBox 16">
            <a:extLst>
              <a:ext uri="{FF2B5EF4-FFF2-40B4-BE49-F238E27FC236}">
                <a16:creationId xmlns:a16="http://schemas.microsoft.com/office/drawing/2014/main" id="{BD5DAEEF-2D37-4C39-A2C0-8CD09F787000}"/>
              </a:ext>
            </a:extLst>
          </p:cNvPr>
          <p:cNvSpPr txBox="1"/>
          <p:nvPr/>
        </p:nvSpPr>
        <p:spPr>
          <a:xfrm>
            <a:off x="746627" y="1024569"/>
            <a:ext cx="860107" cy="338554"/>
          </a:xfrm>
          <a:prstGeom prst="rect">
            <a:avLst/>
          </a:prstGeom>
          <a:noFill/>
        </p:spPr>
        <p:txBody>
          <a:bodyPr wrap="none" rtlCol="0">
            <a:spAutoFit/>
          </a:bodyPr>
          <a:lstStyle/>
          <a:p>
            <a:r>
              <a:rPr lang="ru-RU" sz="1600" dirty="0"/>
              <a:t>КТ+ОПТ</a:t>
            </a:r>
          </a:p>
        </p:txBody>
      </p:sp>
      <p:sp>
        <p:nvSpPr>
          <p:cNvPr id="18" name="TextBox 17">
            <a:extLst>
              <a:ext uri="{FF2B5EF4-FFF2-40B4-BE49-F238E27FC236}">
                <a16:creationId xmlns:a16="http://schemas.microsoft.com/office/drawing/2014/main" id="{26150783-A90D-4A38-86DC-311943C83D5C}"/>
              </a:ext>
            </a:extLst>
          </p:cNvPr>
          <p:cNvSpPr txBox="1"/>
          <p:nvPr/>
        </p:nvSpPr>
        <p:spPr>
          <a:xfrm flipH="1">
            <a:off x="5455109" y="6340034"/>
            <a:ext cx="1688201" cy="369332"/>
          </a:xfrm>
          <a:prstGeom prst="rect">
            <a:avLst/>
          </a:prstGeom>
          <a:noFill/>
        </p:spPr>
        <p:txBody>
          <a:bodyPr wrap="square" rtlCol="0">
            <a:spAutoFit/>
          </a:bodyPr>
          <a:lstStyle/>
          <a:p>
            <a:r>
              <a:rPr lang="ru-RU" dirty="0"/>
              <a:t>……..</a:t>
            </a:r>
          </a:p>
        </p:txBody>
      </p:sp>
    </p:spTree>
    <p:extLst>
      <p:ext uri="{BB962C8B-B14F-4D97-AF65-F5344CB8AC3E}">
        <p14:creationId xmlns:p14="http://schemas.microsoft.com/office/powerpoint/2010/main" val="2998221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952B89B3-12D9-44E8-962A-D10C5210BED8}"/>
              </a:ext>
            </a:extLst>
          </p:cNvPr>
          <p:cNvPicPr>
            <a:picLocks noChangeAspect="1"/>
          </p:cNvPicPr>
          <p:nvPr/>
        </p:nvPicPr>
        <p:blipFill>
          <a:blip r:embed="rId2"/>
          <a:stretch>
            <a:fillRect/>
          </a:stretch>
        </p:blipFill>
        <p:spPr>
          <a:xfrm>
            <a:off x="3271357" y="1256398"/>
            <a:ext cx="8529538" cy="5339954"/>
          </a:xfrm>
          <a:prstGeom prst="rect">
            <a:avLst/>
          </a:prstGeom>
        </p:spPr>
      </p:pic>
      <p:sp>
        <p:nvSpPr>
          <p:cNvPr id="2" name="Прямоугольник 1">
            <a:extLst>
              <a:ext uri="{FF2B5EF4-FFF2-40B4-BE49-F238E27FC236}">
                <a16:creationId xmlns:a16="http://schemas.microsoft.com/office/drawing/2014/main" id="{E130E3BB-6146-49E5-966F-1F4004204057}"/>
              </a:ext>
            </a:extLst>
          </p:cNvPr>
          <p:cNvSpPr/>
          <p:nvPr/>
        </p:nvSpPr>
        <p:spPr>
          <a:xfrm>
            <a:off x="4094664" y="-30740"/>
            <a:ext cx="3669594"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Оптические методы</a:t>
            </a:r>
            <a:endParaRPr lang="ru-RU" sz="3200" dirty="0"/>
          </a:p>
        </p:txBody>
      </p:sp>
      <p:sp>
        <p:nvSpPr>
          <p:cNvPr id="5" name="Прямоугольник 4">
            <a:extLst>
              <a:ext uri="{FF2B5EF4-FFF2-40B4-BE49-F238E27FC236}">
                <a16:creationId xmlns:a16="http://schemas.microsoft.com/office/drawing/2014/main" id="{547B6F7B-8FE8-42CD-93DB-B0CCD520710E}"/>
              </a:ext>
            </a:extLst>
          </p:cNvPr>
          <p:cNvSpPr/>
          <p:nvPr/>
        </p:nvSpPr>
        <p:spPr>
          <a:xfrm>
            <a:off x="300246" y="1901985"/>
            <a:ext cx="3520639" cy="176400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Эти методы предоставляют изображения с высоким разрешением, которые позволяют исследовать клетки и ткани на микроскопическом уровне.</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468837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130E3BB-6146-49E5-966F-1F4004204057}"/>
              </a:ext>
            </a:extLst>
          </p:cNvPr>
          <p:cNvSpPr/>
          <p:nvPr/>
        </p:nvSpPr>
        <p:spPr>
          <a:xfrm>
            <a:off x="3858690" y="121151"/>
            <a:ext cx="3669594"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Оптические методы</a:t>
            </a:r>
            <a:endParaRPr lang="ru-RU" sz="3200" dirty="0"/>
          </a:p>
        </p:txBody>
      </p:sp>
      <p:sp>
        <p:nvSpPr>
          <p:cNvPr id="5" name="Прямоугольник 4">
            <a:extLst>
              <a:ext uri="{FF2B5EF4-FFF2-40B4-BE49-F238E27FC236}">
                <a16:creationId xmlns:a16="http://schemas.microsoft.com/office/drawing/2014/main" id="{547B6F7B-8FE8-42CD-93DB-B0CCD520710E}"/>
              </a:ext>
            </a:extLst>
          </p:cNvPr>
          <p:cNvSpPr/>
          <p:nvPr/>
        </p:nvSpPr>
        <p:spPr>
          <a:xfrm>
            <a:off x="343790" y="3992044"/>
            <a:ext cx="5806640" cy="344068"/>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6" name="Рисунок 5">
            <a:extLst>
              <a:ext uri="{FF2B5EF4-FFF2-40B4-BE49-F238E27FC236}">
                <a16:creationId xmlns:a16="http://schemas.microsoft.com/office/drawing/2014/main" id="{4C567A43-5921-498B-AE7D-5174E9F1040C}"/>
              </a:ext>
            </a:extLst>
          </p:cNvPr>
          <p:cNvPicPr>
            <a:picLocks noChangeAspect="1"/>
          </p:cNvPicPr>
          <p:nvPr/>
        </p:nvPicPr>
        <p:blipFill>
          <a:blip r:embed="rId2"/>
          <a:stretch>
            <a:fillRect/>
          </a:stretch>
        </p:blipFill>
        <p:spPr>
          <a:xfrm>
            <a:off x="1849748" y="757607"/>
            <a:ext cx="8665851" cy="3234437"/>
          </a:xfrm>
          <a:prstGeom prst="rect">
            <a:avLst/>
          </a:prstGeom>
        </p:spPr>
      </p:pic>
      <p:sp>
        <p:nvSpPr>
          <p:cNvPr id="7" name="Прямоугольник 6">
            <a:extLst>
              <a:ext uri="{FF2B5EF4-FFF2-40B4-BE49-F238E27FC236}">
                <a16:creationId xmlns:a16="http://schemas.microsoft.com/office/drawing/2014/main" id="{A85581E2-8224-42AE-B8F7-DB8808B74CE2}"/>
              </a:ext>
            </a:extLst>
          </p:cNvPr>
          <p:cNvSpPr/>
          <p:nvPr/>
        </p:nvSpPr>
        <p:spPr>
          <a:xfrm>
            <a:off x="348698" y="4489521"/>
            <a:ext cx="10863588" cy="212038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dirty="0"/>
              <a:t>Изображения, полученные с помощью микроскопии, могут содержать шумы и артефакты, вызванные подготовкой образцов или условиями съемки. На этапе предобработки выполняются следующие задачи:</a:t>
            </a:r>
          </a:p>
          <a:p>
            <a:r>
              <a:rPr lang="ru-RU" dirty="0"/>
              <a:t>     - Фильтрация для удаления шума и улучшения качества изображения.</a:t>
            </a:r>
          </a:p>
          <a:p>
            <a:r>
              <a:rPr lang="ru-RU" dirty="0"/>
              <a:t>     - Коррекция освещенности и контраста, чтобы выделить детали клеток и тканей.</a:t>
            </a:r>
          </a:p>
          <a:p>
            <a:r>
              <a:rPr lang="ru-RU" dirty="0"/>
              <a:t>     Это особенно важно для </a:t>
            </a:r>
            <a:r>
              <a:rPr lang="ru-RU" dirty="0" err="1"/>
              <a:t>биопсийных</a:t>
            </a:r>
            <a:r>
              <a:rPr lang="ru-RU" dirty="0"/>
              <a:t> изображений, так как плохое качество изображения может затруднить правильную оценку клеточной структуры и морфологии.</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249487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130E3BB-6146-49E5-966F-1F4004204057}"/>
              </a:ext>
            </a:extLst>
          </p:cNvPr>
          <p:cNvSpPr/>
          <p:nvPr/>
        </p:nvSpPr>
        <p:spPr>
          <a:xfrm>
            <a:off x="4261203" y="106157"/>
            <a:ext cx="3669594"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Оптические методы</a:t>
            </a:r>
            <a:endParaRPr lang="ru-RU" sz="3200" dirty="0"/>
          </a:p>
        </p:txBody>
      </p:sp>
      <p:sp>
        <p:nvSpPr>
          <p:cNvPr id="5" name="Прямоугольник 4">
            <a:extLst>
              <a:ext uri="{FF2B5EF4-FFF2-40B4-BE49-F238E27FC236}">
                <a16:creationId xmlns:a16="http://schemas.microsoft.com/office/drawing/2014/main" id="{547B6F7B-8FE8-42CD-93DB-B0CCD520710E}"/>
              </a:ext>
            </a:extLst>
          </p:cNvPr>
          <p:cNvSpPr/>
          <p:nvPr/>
        </p:nvSpPr>
        <p:spPr>
          <a:xfrm>
            <a:off x="343790" y="3992044"/>
            <a:ext cx="55671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7" name="Прямоугольник 6">
            <a:extLst>
              <a:ext uri="{FF2B5EF4-FFF2-40B4-BE49-F238E27FC236}">
                <a16:creationId xmlns:a16="http://schemas.microsoft.com/office/drawing/2014/main" id="{A85581E2-8224-42AE-B8F7-DB8808B74CE2}"/>
              </a:ext>
            </a:extLst>
          </p:cNvPr>
          <p:cNvSpPr/>
          <p:nvPr/>
        </p:nvSpPr>
        <p:spPr>
          <a:xfrm>
            <a:off x="6096000" y="3992043"/>
            <a:ext cx="5562245"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3" name="Рисунок 2">
            <a:extLst>
              <a:ext uri="{FF2B5EF4-FFF2-40B4-BE49-F238E27FC236}">
                <a16:creationId xmlns:a16="http://schemas.microsoft.com/office/drawing/2014/main" id="{E883A125-E58B-4388-BD30-1AC89C7D37AB}"/>
              </a:ext>
            </a:extLst>
          </p:cNvPr>
          <p:cNvPicPr>
            <a:picLocks noChangeAspect="1"/>
          </p:cNvPicPr>
          <p:nvPr/>
        </p:nvPicPr>
        <p:blipFill>
          <a:blip r:embed="rId2"/>
          <a:stretch>
            <a:fillRect/>
          </a:stretch>
        </p:blipFill>
        <p:spPr>
          <a:xfrm>
            <a:off x="2505755" y="753543"/>
            <a:ext cx="6810375" cy="3238500"/>
          </a:xfrm>
          <a:prstGeom prst="rect">
            <a:avLst/>
          </a:prstGeom>
        </p:spPr>
      </p:pic>
      <p:sp>
        <p:nvSpPr>
          <p:cNvPr id="8" name="Прямоугольник 7">
            <a:extLst>
              <a:ext uri="{FF2B5EF4-FFF2-40B4-BE49-F238E27FC236}">
                <a16:creationId xmlns:a16="http://schemas.microsoft.com/office/drawing/2014/main" id="{80455D05-AA31-479E-A92E-5339222C63C4}"/>
              </a:ext>
            </a:extLst>
          </p:cNvPr>
          <p:cNvSpPr/>
          <p:nvPr/>
        </p:nvSpPr>
        <p:spPr>
          <a:xfrm>
            <a:off x="354674" y="4443698"/>
            <a:ext cx="5567154" cy="2181944"/>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sz="1600" dirty="0"/>
              <a:t>Сегментация микроскопических изображений направлена на выделение клеток, ядер и других важных компонентов ткани. Сегментация может включать:</a:t>
            </a:r>
          </a:p>
          <a:p>
            <a:r>
              <a:rPr lang="ru-RU" sz="1600" dirty="0"/>
              <a:t>     - Пороговую обработку для выделения границ клеток.</a:t>
            </a:r>
          </a:p>
          <a:p>
            <a:r>
              <a:rPr lang="ru-RU" sz="1600" dirty="0"/>
              <a:t>     - Методы активных контуров и кластеризация, чтобы точно разделить клетки друг от друга и выделить аномальные структуры</a:t>
            </a:r>
          </a:p>
        </p:txBody>
      </p:sp>
      <p:sp>
        <p:nvSpPr>
          <p:cNvPr id="9" name="Прямоугольник 8">
            <a:extLst>
              <a:ext uri="{FF2B5EF4-FFF2-40B4-BE49-F238E27FC236}">
                <a16:creationId xmlns:a16="http://schemas.microsoft.com/office/drawing/2014/main" id="{E12973CC-B07C-4ABF-9FEE-A48113A8C388}"/>
              </a:ext>
            </a:extLst>
          </p:cNvPr>
          <p:cNvSpPr/>
          <p:nvPr/>
        </p:nvSpPr>
        <p:spPr>
          <a:xfrm>
            <a:off x="6096000" y="4454324"/>
            <a:ext cx="5562244" cy="2181944"/>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sz="1600" dirty="0"/>
              <a:t>После сегментации выполняется извлечение признаков:</a:t>
            </a:r>
          </a:p>
          <a:p>
            <a:r>
              <a:rPr lang="ru-RU" sz="1600" dirty="0"/>
              <a:t>     - Форма клеток и ядер.</a:t>
            </a:r>
          </a:p>
          <a:p>
            <a:r>
              <a:rPr lang="ru-RU" sz="1600" dirty="0"/>
              <a:t>     - Размер клеток и ядер.</a:t>
            </a:r>
          </a:p>
          <a:p>
            <a:r>
              <a:rPr lang="ru-RU" sz="1600" dirty="0"/>
              <a:t>     - Текстурные характеристики, такие как однородность или наличие структурных изменений в ткани.</a:t>
            </a:r>
          </a:p>
          <a:p>
            <a:r>
              <a:rPr lang="ru-RU" sz="1600" dirty="0"/>
              <a:t>     - Цветовые признаки для оценки окрашенных участков, которые могут указывать на патологические изменения</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622627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94E596A-30DD-495D-A39F-602C87AD60F2}"/>
              </a:ext>
            </a:extLst>
          </p:cNvPr>
          <p:cNvPicPr>
            <a:picLocks noChangeAspect="1"/>
          </p:cNvPicPr>
          <p:nvPr/>
        </p:nvPicPr>
        <p:blipFill>
          <a:blip r:embed="rId2"/>
          <a:stretch>
            <a:fillRect/>
          </a:stretch>
        </p:blipFill>
        <p:spPr>
          <a:xfrm>
            <a:off x="749106" y="1208728"/>
            <a:ext cx="9934575" cy="2828925"/>
          </a:xfrm>
          <a:prstGeom prst="rect">
            <a:avLst/>
          </a:prstGeom>
        </p:spPr>
      </p:pic>
      <p:sp>
        <p:nvSpPr>
          <p:cNvPr id="2" name="Прямоугольник 1">
            <a:extLst>
              <a:ext uri="{FF2B5EF4-FFF2-40B4-BE49-F238E27FC236}">
                <a16:creationId xmlns:a16="http://schemas.microsoft.com/office/drawing/2014/main" id="{DEBC907F-4D83-44AC-8DB5-C29F5B9CF5DC}"/>
              </a:ext>
            </a:extLst>
          </p:cNvPr>
          <p:cNvSpPr/>
          <p:nvPr/>
        </p:nvSpPr>
        <p:spPr>
          <a:xfrm>
            <a:off x="2863836" y="108155"/>
            <a:ext cx="5819414" cy="584775"/>
          </a:xfrm>
          <a:prstGeom prst="rect">
            <a:avLst/>
          </a:prstGeom>
        </p:spPr>
        <p:txBody>
          <a:bodyPr wrap="none">
            <a:spAutoFit/>
          </a:bodyPr>
          <a:lstStyle/>
          <a:p>
            <a:r>
              <a:rPr lang="ru-RU" sz="3200" dirty="0"/>
              <a:t> Компьютерная томография (КТ)</a:t>
            </a:r>
          </a:p>
        </p:txBody>
      </p:sp>
      <p:sp>
        <p:nvSpPr>
          <p:cNvPr id="3" name="Прямоугольник 2">
            <a:extLst>
              <a:ext uri="{FF2B5EF4-FFF2-40B4-BE49-F238E27FC236}">
                <a16:creationId xmlns:a16="http://schemas.microsoft.com/office/drawing/2014/main" id="{1DA6EB82-622C-44CB-B762-8E149B12FB9B}"/>
              </a:ext>
            </a:extLst>
          </p:cNvPr>
          <p:cNvSpPr/>
          <p:nvPr/>
        </p:nvSpPr>
        <p:spPr>
          <a:xfrm>
            <a:off x="550618" y="830271"/>
            <a:ext cx="10923627" cy="1070871"/>
          </a:xfrm>
          <a:prstGeom prst="rect">
            <a:avLst/>
          </a:prstGeom>
        </p:spPr>
        <p:txBody>
          <a:bodyPr wrap="square">
            <a:spAutoFit/>
          </a:bodyPr>
          <a:lstStyle/>
          <a:p>
            <a:pPr indent="63500">
              <a:lnSpc>
                <a:spcPct val="107000"/>
              </a:lnSpc>
              <a:spcAft>
                <a:spcPts val="800"/>
              </a:spcAft>
            </a:pPr>
            <a:r>
              <a:rPr lang="ru-RU" dirty="0">
                <a:latin typeface="Calibri" panose="020F0502020204030204" pitchFamily="34" charset="0"/>
                <a:ea typeface="Yu Mincho" panose="02020400000000000000" pitchFamily="18" charset="-128"/>
                <a:cs typeface="Times New Roman" panose="02020603050405020304" pitchFamily="18" charset="0"/>
              </a:rPr>
              <a:t>Используется в т.ч.  для обнаружения опухолей в различных органах, таких как легкие, печень, поджелудочная железа. Позволяет определить размеры, форму и местоположение опухоли.</a:t>
            </a:r>
          </a:p>
          <a:p>
            <a:pPr indent="63500">
              <a:lnSpc>
                <a:spcPct val="107000"/>
              </a:lnSpc>
              <a:spcAft>
                <a:spcPts val="800"/>
              </a:spcAft>
            </a:pPr>
            <a:r>
              <a:rPr lang="ru-RU" dirty="0">
                <a:latin typeface="Calibri" panose="020F0502020204030204" pitchFamily="34" charset="0"/>
                <a:ea typeface="Yu Mincho" panose="02020400000000000000" pitchFamily="18" charset="-128"/>
                <a:cs typeface="Times New Roman" panose="02020603050405020304" pitchFamily="18" charset="0"/>
              </a:rPr>
              <a:t>  </a:t>
            </a:r>
          </a:p>
        </p:txBody>
      </p:sp>
      <p:pic>
        <p:nvPicPr>
          <p:cNvPr id="5" name="Рисунок 4">
            <a:extLst>
              <a:ext uri="{FF2B5EF4-FFF2-40B4-BE49-F238E27FC236}">
                <a16:creationId xmlns:a16="http://schemas.microsoft.com/office/drawing/2014/main" id="{C3B8A39B-82E2-47BA-A4AB-1D300327131B}"/>
              </a:ext>
            </a:extLst>
          </p:cNvPr>
          <p:cNvPicPr>
            <a:picLocks noChangeAspect="1"/>
          </p:cNvPicPr>
          <p:nvPr/>
        </p:nvPicPr>
        <p:blipFill>
          <a:blip r:embed="rId3"/>
          <a:stretch>
            <a:fillRect/>
          </a:stretch>
        </p:blipFill>
        <p:spPr>
          <a:xfrm>
            <a:off x="2414746" y="4017989"/>
            <a:ext cx="7362507" cy="621102"/>
          </a:xfrm>
          <a:prstGeom prst="rect">
            <a:avLst/>
          </a:prstGeom>
        </p:spPr>
      </p:pic>
      <p:sp>
        <p:nvSpPr>
          <p:cNvPr id="6" name="Прямоугольник 5">
            <a:extLst>
              <a:ext uri="{FF2B5EF4-FFF2-40B4-BE49-F238E27FC236}">
                <a16:creationId xmlns:a16="http://schemas.microsoft.com/office/drawing/2014/main" id="{22375458-42DC-48CA-AD40-B48BF1B4E109}"/>
              </a:ext>
            </a:extLst>
          </p:cNvPr>
          <p:cNvSpPr/>
          <p:nvPr/>
        </p:nvSpPr>
        <p:spPr>
          <a:xfrm>
            <a:off x="550618" y="4639091"/>
            <a:ext cx="5795753" cy="1935723"/>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sz="1600" dirty="0">
                <a:latin typeface="Calibri" panose="020F0502020204030204" pitchFamily="34" charset="0"/>
                <a:ea typeface="Yu Mincho" panose="02020400000000000000" pitchFamily="18" charset="-128"/>
                <a:cs typeface="Times New Roman" panose="02020603050405020304" pitchFamily="18" charset="0"/>
              </a:rPr>
              <a:t>КТ-сканирование создаёт высококачественные изображения внутренних органов, множество поперечных срезов, в т.ч. для 3D-визуализации. КТ-изображения обеспечивают высокое разрешение, что позволяет эффективно выделять даже небольшие патологии.</a:t>
            </a:r>
          </a:p>
          <a:p>
            <a:endParaRPr lang="ru-RU" sz="1600" dirty="0"/>
          </a:p>
        </p:txBody>
      </p:sp>
      <p:sp>
        <p:nvSpPr>
          <p:cNvPr id="7" name="Прямоугольник 6">
            <a:extLst>
              <a:ext uri="{FF2B5EF4-FFF2-40B4-BE49-F238E27FC236}">
                <a16:creationId xmlns:a16="http://schemas.microsoft.com/office/drawing/2014/main" id="{341599A6-3E5F-4CC7-A2FC-C6E2489AB68A}"/>
              </a:ext>
            </a:extLst>
          </p:cNvPr>
          <p:cNvSpPr/>
          <p:nvPr/>
        </p:nvSpPr>
        <p:spPr>
          <a:xfrm>
            <a:off x="6411682" y="4639091"/>
            <a:ext cx="5484997" cy="1935723"/>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sz="1600" dirty="0">
                <a:latin typeface="Calibri" panose="020F0502020204030204" pitchFamily="34" charset="0"/>
                <a:ea typeface="Yu Mincho" panose="02020400000000000000" pitchFamily="18" charset="-128"/>
                <a:cs typeface="Times New Roman" panose="02020603050405020304" pitchFamily="18" charset="0"/>
              </a:rPr>
              <a:t>   КТ-изображения могут содержать шумы из-за рентгеновского излучения. Основная задача предобработки заключается в уменьшении шума и улучшении контраста, чтобы ткани и патологические области были лучше видны (фильтрация, нормализация, выделение необходимых деталей).</a:t>
            </a:r>
            <a:endParaRPr lang="ru-RU" sz="1600" dirty="0"/>
          </a:p>
        </p:txBody>
      </p:sp>
    </p:spTree>
    <p:extLst>
      <p:ext uri="{BB962C8B-B14F-4D97-AF65-F5344CB8AC3E}">
        <p14:creationId xmlns:p14="http://schemas.microsoft.com/office/powerpoint/2010/main" val="2655556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130E3BB-6146-49E5-966F-1F4004204057}"/>
              </a:ext>
            </a:extLst>
          </p:cNvPr>
          <p:cNvSpPr/>
          <p:nvPr/>
        </p:nvSpPr>
        <p:spPr>
          <a:xfrm>
            <a:off x="4273454" y="118720"/>
            <a:ext cx="3669594"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Оптические методы</a:t>
            </a:r>
            <a:endParaRPr lang="ru-RU" sz="3200" dirty="0"/>
          </a:p>
        </p:txBody>
      </p:sp>
      <p:sp>
        <p:nvSpPr>
          <p:cNvPr id="5" name="Прямоугольник 4">
            <a:extLst>
              <a:ext uri="{FF2B5EF4-FFF2-40B4-BE49-F238E27FC236}">
                <a16:creationId xmlns:a16="http://schemas.microsoft.com/office/drawing/2014/main" id="{547B6F7B-8FE8-42CD-93DB-B0CCD520710E}"/>
              </a:ext>
            </a:extLst>
          </p:cNvPr>
          <p:cNvSpPr/>
          <p:nvPr/>
        </p:nvSpPr>
        <p:spPr>
          <a:xfrm>
            <a:off x="343790" y="3992044"/>
            <a:ext cx="55671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7" name="Прямоугольник 6">
            <a:extLst>
              <a:ext uri="{FF2B5EF4-FFF2-40B4-BE49-F238E27FC236}">
                <a16:creationId xmlns:a16="http://schemas.microsoft.com/office/drawing/2014/main" id="{A85581E2-8224-42AE-B8F7-DB8808B74CE2}"/>
              </a:ext>
            </a:extLst>
          </p:cNvPr>
          <p:cNvSpPr/>
          <p:nvPr/>
        </p:nvSpPr>
        <p:spPr>
          <a:xfrm>
            <a:off x="6096000" y="3992043"/>
            <a:ext cx="5562245"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8" name="Прямоугольник 7">
            <a:extLst>
              <a:ext uri="{FF2B5EF4-FFF2-40B4-BE49-F238E27FC236}">
                <a16:creationId xmlns:a16="http://schemas.microsoft.com/office/drawing/2014/main" id="{80455D05-AA31-479E-A92E-5339222C63C4}"/>
              </a:ext>
            </a:extLst>
          </p:cNvPr>
          <p:cNvSpPr/>
          <p:nvPr/>
        </p:nvSpPr>
        <p:spPr>
          <a:xfrm>
            <a:off x="354674" y="4443698"/>
            <a:ext cx="5567154"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endParaRPr lang="ru-RU" sz="1600" dirty="0"/>
          </a:p>
        </p:txBody>
      </p:sp>
      <p:sp>
        <p:nvSpPr>
          <p:cNvPr id="9" name="Прямоугольник 8">
            <a:extLst>
              <a:ext uri="{FF2B5EF4-FFF2-40B4-BE49-F238E27FC236}">
                <a16:creationId xmlns:a16="http://schemas.microsoft.com/office/drawing/2014/main" id="{E12973CC-B07C-4ABF-9FEE-A48113A8C388}"/>
              </a:ext>
            </a:extLst>
          </p:cNvPr>
          <p:cNvSpPr/>
          <p:nvPr/>
        </p:nvSpPr>
        <p:spPr>
          <a:xfrm>
            <a:off x="6096000" y="4454324"/>
            <a:ext cx="5562244"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0" name="Прямоугольник 9">
            <a:extLst>
              <a:ext uri="{FF2B5EF4-FFF2-40B4-BE49-F238E27FC236}">
                <a16:creationId xmlns:a16="http://schemas.microsoft.com/office/drawing/2014/main" id="{F2EBB758-96CF-4150-A84A-3B548641A382}"/>
              </a:ext>
            </a:extLst>
          </p:cNvPr>
          <p:cNvSpPr/>
          <p:nvPr/>
        </p:nvSpPr>
        <p:spPr>
          <a:xfrm>
            <a:off x="332901" y="4973691"/>
            <a:ext cx="5615631" cy="1237070"/>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Важными могут быть признаки, характеризующие атипичные изменения в клеточных ядрах, которые наиболее надежно указывают на злокачественный процесс</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1" name="Прямоугольник 10">
            <a:extLst>
              <a:ext uri="{FF2B5EF4-FFF2-40B4-BE49-F238E27FC236}">
                <a16:creationId xmlns:a16="http://schemas.microsoft.com/office/drawing/2014/main" id="{31162955-A26D-455A-B9A4-903F38C3FC48}"/>
              </a:ext>
            </a:extLst>
          </p:cNvPr>
          <p:cNvSpPr/>
          <p:nvPr/>
        </p:nvSpPr>
        <p:spPr>
          <a:xfrm>
            <a:off x="6096000" y="4952656"/>
            <a:ext cx="5562244" cy="150053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t>Для классификации могут использоваться такие методы, как SVM (метод опорных векторов), CNN (</a:t>
            </a:r>
            <a:r>
              <a:rPr lang="ru-RU" sz="1600" dirty="0" err="1"/>
              <a:t>сверточные</a:t>
            </a:r>
            <a:r>
              <a:rPr lang="ru-RU" sz="1600" dirty="0"/>
              <a:t> нейронные сети) и другие алгоритмы машинного обучения и глубокого обучения</a:t>
            </a: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12" name="Рисунок 11">
            <a:extLst>
              <a:ext uri="{FF2B5EF4-FFF2-40B4-BE49-F238E27FC236}">
                <a16:creationId xmlns:a16="http://schemas.microsoft.com/office/drawing/2014/main" id="{572D7F97-01FD-4297-8FE9-102869716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684" y="1187228"/>
            <a:ext cx="2162151" cy="2162151"/>
          </a:xfrm>
          <a:prstGeom prst="rect">
            <a:avLst/>
          </a:prstGeom>
        </p:spPr>
      </p:pic>
      <p:pic>
        <p:nvPicPr>
          <p:cNvPr id="13" name="Рисунок 12">
            <a:extLst>
              <a:ext uri="{FF2B5EF4-FFF2-40B4-BE49-F238E27FC236}">
                <a16:creationId xmlns:a16="http://schemas.microsoft.com/office/drawing/2014/main" id="{216D7A53-C6EB-42EB-94AD-E08BF118DBB0}"/>
              </a:ext>
            </a:extLst>
          </p:cNvPr>
          <p:cNvPicPr>
            <a:picLocks noChangeAspect="1"/>
          </p:cNvPicPr>
          <p:nvPr/>
        </p:nvPicPr>
        <p:blipFill>
          <a:blip r:embed="rId3"/>
          <a:stretch>
            <a:fillRect/>
          </a:stretch>
        </p:blipFill>
        <p:spPr>
          <a:xfrm>
            <a:off x="1896890" y="954008"/>
            <a:ext cx="2787523" cy="2787523"/>
          </a:xfrm>
          <a:prstGeom prst="rect">
            <a:avLst/>
          </a:prstGeom>
        </p:spPr>
      </p:pic>
      <p:pic>
        <p:nvPicPr>
          <p:cNvPr id="14" name="Рисунок 13">
            <a:extLst>
              <a:ext uri="{FF2B5EF4-FFF2-40B4-BE49-F238E27FC236}">
                <a16:creationId xmlns:a16="http://schemas.microsoft.com/office/drawing/2014/main" id="{90AC5610-F80E-4BD6-97A7-F69D9F977C00}"/>
              </a:ext>
            </a:extLst>
          </p:cNvPr>
          <p:cNvPicPr>
            <a:picLocks noChangeAspect="1"/>
          </p:cNvPicPr>
          <p:nvPr/>
        </p:nvPicPr>
        <p:blipFill>
          <a:blip r:embed="rId4"/>
          <a:stretch>
            <a:fillRect/>
          </a:stretch>
        </p:blipFill>
        <p:spPr>
          <a:xfrm>
            <a:off x="5910943" y="1252250"/>
            <a:ext cx="2032105" cy="2032105"/>
          </a:xfrm>
          <a:prstGeom prst="rect">
            <a:avLst/>
          </a:prstGeom>
        </p:spPr>
      </p:pic>
    </p:spTree>
    <p:extLst>
      <p:ext uri="{BB962C8B-B14F-4D97-AF65-F5344CB8AC3E}">
        <p14:creationId xmlns:p14="http://schemas.microsoft.com/office/powerpoint/2010/main" val="2999568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130E3BB-6146-49E5-966F-1F4004204057}"/>
              </a:ext>
            </a:extLst>
          </p:cNvPr>
          <p:cNvSpPr/>
          <p:nvPr/>
        </p:nvSpPr>
        <p:spPr>
          <a:xfrm>
            <a:off x="4546948" y="220789"/>
            <a:ext cx="3669594" cy="584775"/>
          </a:xfrm>
          <a:prstGeom prst="rect">
            <a:avLst/>
          </a:prstGeom>
        </p:spPr>
        <p:txBody>
          <a:bodyPr wrap="none">
            <a:spAutoFit/>
          </a:bodyPr>
          <a:lstStyle/>
          <a:p>
            <a:r>
              <a:rPr lang="ru-RU" sz="3200" dirty="0">
                <a:latin typeface="Calibri" panose="020F0502020204030204" pitchFamily="34" charset="0"/>
                <a:ea typeface="Yu Mincho" panose="02020400000000000000" pitchFamily="18" charset="-128"/>
                <a:cs typeface="Times New Roman" panose="02020603050405020304" pitchFamily="18" charset="0"/>
              </a:rPr>
              <a:t>Оптические методы</a:t>
            </a:r>
            <a:endParaRPr lang="ru-RU" sz="3200" dirty="0"/>
          </a:p>
        </p:txBody>
      </p:sp>
      <p:sp>
        <p:nvSpPr>
          <p:cNvPr id="5" name="Прямоугольник 4">
            <a:extLst>
              <a:ext uri="{FF2B5EF4-FFF2-40B4-BE49-F238E27FC236}">
                <a16:creationId xmlns:a16="http://schemas.microsoft.com/office/drawing/2014/main" id="{547B6F7B-8FE8-42CD-93DB-B0CCD520710E}"/>
              </a:ext>
            </a:extLst>
          </p:cNvPr>
          <p:cNvSpPr/>
          <p:nvPr/>
        </p:nvSpPr>
        <p:spPr>
          <a:xfrm>
            <a:off x="332901" y="1196171"/>
            <a:ext cx="55671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7" name="Прямоугольник 6">
            <a:extLst>
              <a:ext uri="{FF2B5EF4-FFF2-40B4-BE49-F238E27FC236}">
                <a16:creationId xmlns:a16="http://schemas.microsoft.com/office/drawing/2014/main" id="{A85581E2-8224-42AE-B8F7-DB8808B74CE2}"/>
              </a:ext>
            </a:extLst>
          </p:cNvPr>
          <p:cNvSpPr/>
          <p:nvPr/>
        </p:nvSpPr>
        <p:spPr>
          <a:xfrm>
            <a:off x="332901" y="1863961"/>
            <a:ext cx="5562245"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8" name="Прямоугольник 7">
            <a:extLst>
              <a:ext uri="{FF2B5EF4-FFF2-40B4-BE49-F238E27FC236}">
                <a16:creationId xmlns:a16="http://schemas.microsoft.com/office/drawing/2014/main" id="{80455D05-AA31-479E-A92E-5339222C63C4}"/>
              </a:ext>
            </a:extLst>
          </p:cNvPr>
          <p:cNvSpPr/>
          <p:nvPr/>
        </p:nvSpPr>
        <p:spPr>
          <a:xfrm>
            <a:off x="327992" y="2484076"/>
            <a:ext cx="5567154"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endParaRPr lang="ru-RU" sz="1600" dirty="0"/>
          </a:p>
        </p:txBody>
      </p:sp>
      <p:sp>
        <p:nvSpPr>
          <p:cNvPr id="9" name="Прямоугольник 8">
            <a:extLst>
              <a:ext uri="{FF2B5EF4-FFF2-40B4-BE49-F238E27FC236}">
                <a16:creationId xmlns:a16="http://schemas.microsoft.com/office/drawing/2014/main" id="{E12973CC-B07C-4ABF-9FEE-A48113A8C388}"/>
              </a:ext>
            </a:extLst>
          </p:cNvPr>
          <p:cNvSpPr/>
          <p:nvPr/>
        </p:nvSpPr>
        <p:spPr>
          <a:xfrm>
            <a:off x="327992" y="3151866"/>
            <a:ext cx="5562244" cy="710131"/>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0" name="Прямоугольник 9">
            <a:extLst>
              <a:ext uri="{FF2B5EF4-FFF2-40B4-BE49-F238E27FC236}">
                <a16:creationId xmlns:a16="http://schemas.microsoft.com/office/drawing/2014/main" id="{F2EBB758-96CF-4150-A84A-3B548641A382}"/>
              </a:ext>
            </a:extLst>
          </p:cNvPr>
          <p:cNvSpPr/>
          <p:nvPr/>
        </p:nvSpPr>
        <p:spPr>
          <a:xfrm>
            <a:off x="274605" y="4085275"/>
            <a:ext cx="5615631" cy="710131"/>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1" name="Прямоугольник 10">
            <a:extLst>
              <a:ext uri="{FF2B5EF4-FFF2-40B4-BE49-F238E27FC236}">
                <a16:creationId xmlns:a16="http://schemas.microsoft.com/office/drawing/2014/main" id="{31162955-A26D-455A-B9A4-903F38C3FC48}"/>
              </a:ext>
            </a:extLst>
          </p:cNvPr>
          <p:cNvSpPr/>
          <p:nvPr/>
        </p:nvSpPr>
        <p:spPr>
          <a:xfrm>
            <a:off x="274605" y="5029111"/>
            <a:ext cx="5562244"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3" name="Рисунок 2">
            <a:extLst>
              <a:ext uri="{FF2B5EF4-FFF2-40B4-BE49-F238E27FC236}">
                <a16:creationId xmlns:a16="http://schemas.microsoft.com/office/drawing/2014/main" id="{4DC7ACDC-83AD-4968-97D3-504BB3954974}"/>
              </a:ext>
            </a:extLst>
          </p:cNvPr>
          <p:cNvPicPr>
            <a:picLocks noChangeAspect="1"/>
          </p:cNvPicPr>
          <p:nvPr/>
        </p:nvPicPr>
        <p:blipFill>
          <a:blip r:embed="rId2"/>
          <a:stretch>
            <a:fillRect/>
          </a:stretch>
        </p:blipFill>
        <p:spPr>
          <a:xfrm>
            <a:off x="4022952" y="1141741"/>
            <a:ext cx="8027534" cy="4810535"/>
          </a:xfrm>
          <a:prstGeom prst="rect">
            <a:avLst/>
          </a:prstGeom>
        </p:spPr>
      </p:pic>
      <p:sp>
        <p:nvSpPr>
          <p:cNvPr id="4" name="Прямоугольник 3">
            <a:extLst>
              <a:ext uri="{FF2B5EF4-FFF2-40B4-BE49-F238E27FC236}">
                <a16:creationId xmlns:a16="http://schemas.microsoft.com/office/drawing/2014/main" id="{19D4CC65-8694-411E-95D5-5F75BF8E3A93}"/>
              </a:ext>
            </a:extLst>
          </p:cNvPr>
          <p:cNvSpPr/>
          <p:nvPr/>
        </p:nvSpPr>
        <p:spPr>
          <a:xfrm>
            <a:off x="587829" y="5934670"/>
            <a:ext cx="10701437" cy="923330"/>
          </a:xfrm>
          <a:prstGeom prst="rect">
            <a:avLst/>
          </a:prstGeom>
        </p:spPr>
        <p:txBody>
          <a:bodyPr wrap="square">
            <a:spAutoFit/>
          </a:bodyPr>
          <a:lstStyle/>
          <a:p>
            <a:r>
              <a:rPr lang="ru-RU" dirty="0">
                <a:latin typeface="Calibri" panose="020F0502020204030204" pitchFamily="34" charset="0"/>
                <a:ea typeface="Yu Mincho" panose="02020400000000000000" pitchFamily="18" charset="-128"/>
                <a:cs typeface="Times New Roman" panose="02020603050405020304" pitchFamily="18" charset="0"/>
              </a:rPr>
              <a:t>Использование CAD-систем для анализа изображений, полученных с помощью цифровой микроскопии и биопсии, значительно улучшает точность диагностики патологических состояний, особенно при оценке клеточных изменений</a:t>
            </a:r>
            <a:endParaRPr lang="ru-RU" dirty="0"/>
          </a:p>
        </p:txBody>
      </p:sp>
    </p:spTree>
    <p:extLst>
      <p:ext uri="{BB962C8B-B14F-4D97-AF65-F5344CB8AC3E}">
        <p14:creationId xmlns:p14="http://schemas.microsoft.com/office/powerpoint/2010/main" val="3774589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716069-5B44-4B35-980E-16C631272800}"/>
              </a:ext>
            </a:extLst>
          </p:cNvPr>
          <p:cNvSpPr txBox="1"/>
          <p:nvPr/>
        </p:nvSpPr>
        <p:spPr>
          <a:xfrm>
            <a:off x="4454013" y="147484"/>
            <a:ext cx="2185214" cy="584775"/>
          </a:xfrm>
          <a:prstGeom prst="rect">
            <a:avLst/>
          </a:prstGeom>
          <a:noFill/>
        </p:spPr>
        <p:txBody>
          <a:bodyPr wrap="none" rtlCol="0">
            <a:spAutoFit/>
          </a:bodyPr>
          <a:lstStyle/>
          <a:p>
            <a:r>
              <a:rPr lang="ru-RU" sz="3200" dirty="0"/>
              <a:t>Литература</a:t>
            </a:r>
          </a:p>
        </p:txBody>
      </p:sp>
      <p:sp>
        <p:nvSpPr>
          <p:cNvPr id="3" name="Прямоугольник 2">
            <a:extLst>
              <a:ext uri="{FF2B5EF4-FFF2-40B4-BE49-F238E27FC236}">
                <a16:creationId xmlns:a16="http://schemas.microsoft.com/office/drawing/2014/main" id="{57471CA6-05DF-46CC-AFF6-69E79EFED062}"/>
              </a:ext>
            </a:extLst>
          </p:cNvPr>
          <p:cNvSpPr/>
          <p:nvPr/>
        </p:nvSpPr>
        <p:spPr>
          <a:xfrm>
            <a:off x="3277820" y="1966140"/>
            <a:ext cx="3846887" cy="369332"/>
          </a:xfrm>
          <a:prstGeom prst="rect">
            <a:avLst/>
          </a:prstGeom>
        </p:spPr>
        <p:txBody>
          <a:bodyPr wrap="none">
            <a:spAutoFit/>
          </a:bodyPr>
          <a:lstStyle/>
          <a:p>
            <a:r>
              <a:rPr lang="ru-RU" dirty="0"/>
              <a:t>https://github.com/kamyayuki/rnco.git</a:t>
            </a:r>
          </a:p>
        </p:txBody>
      </p:sp>
      <p:sp>
        <p:nvSpPr>
          <p:cNvPr id="5" name="TextBox 4">
            <a:extLst>
              <a:ext uri="{FF2B5EF4-FFF2-40B4-BE49-F238E27FC236}">
                <a16:creationId xmlns:a16="http://schemas.microsoft.com/office/drawing/2014/main" id="{90D30A81-BE24-4097-A5D4-3AE94E9909FD}"/>
              </a:ext>
            </a:extLst>
          </p:cNvPr>
          <p:cNvSpPr txBox="1"/>
          <p:nvPr/>
        </p:nvSpPr>
        <p:spPr>
          <a:xfrm>
            <a:off x="1869819" y="1474527"/>
            <a:ext cx="7537961" cy="369332"/>
          </a:xfrm>
          <a:prstGeom prst="rect">
            <a:avLst/>
          </a:prstGeom>
          <a:noFill/>
        </p:spPr>
        <p:txBody>
          <a:bodyPr wrap="none" rtlCol="0">
            <a:spAutoFit/>
          </a:bodyPr>
          <a:lstStyle/>
          <a:p>
            <a:r>
              <a:rPr lang="ru-RU" dirty="0"/>
              <a:t>Все используемые материалы хранятся в репозитории на </a:t>
            </a:r>
            <a:r>
              <a:rPr lang="en-US" dirty="0" err="1"/>
              <a:t>github</a:t>
            </a:r>
            <a:r>
              <a:rPr lang="en-US" dirty="0"/>
              <a:t> </a:t>
            </a:r>
            <a:r>
              <a:rPr lang="ru-RU" dirty="0"/>
              <a:t>по ссылке</a:t>
            </a:r>
          </a:p>
        </p:txBody>
      </p:sp>
    </p:spTree>
    <p:extLst>
      <p:ext uri="{BB962C8B-B14F-4D97-AF65-F5344CB8AC3E}">
        <p14:creationId xmlns:p14="http://schemas.microsoft.com/office/powerpoint/2010/main" val="2851134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D19CFB2-3A8A-4D79-ABE3-07D9C16A1E78}"/>
              </a:ext>
            </a:extLst>
          </p:cNvPr>
          <p:cNvPicPr>
            <a:picLocks noChangeAspect="1"/>
          </p:cNvPicPr>
          <p:nvPr/>
        </p:nvPicPr>
        <p:blipFill>
          <a:blip r:embed="rId2"/>
          <a:stretch>
            <a:fillRect/>
          </a:stretch>
        </p:blipFill>
        <p:spPr>
          <a:xfrm>
            <a:off x="398218" y="475878"/>
            <a:ext cx="10716045" cy="2700996"/>
          </a:xfrm>
          <a:prstGeom prst="rect">
            <a:avLst/>
          </a:prstGeom>
        </p:spPr>
      </p:pic>
      <p:sp>
        <p:nvSpPr>
          <p:cNvPr id="2" name="Прямоугольник 1">
            <a:extLst>
              <a:ext uri="{FF2B5EF4-FFF2-40B4-BE49-F238E27FC236}">
                <a16:creationId xmlns:a16="http://schemas.microsoft.com/office/drawing/2014/main" id="{DEBC907F-4D83-44AC-8DB5-C29F5B9CF5DC}"/>
              </a:ext>
            </a:extLst>
          </p:cNvPr>
          <p:cNvSpPr/>
          <p:nvPr/>
        </p:nvSpPr>
        <p:spPr>
          <a:xfrm>
            <a:off x="2863836" y="108155"/>
            <a:ext cx="5819414" cy="584775"/>
          </a:xfrm>
          <a:prstGeom prst="rect">
            <a:avLst/>
          </a:prstGeom>
        </p:spPr>
        <p:txBody>
          <a:bodyPr wrap="none">
            <a:spAutoFit/>
          </a:bodyPr>
          <a:lstStyle/>
          <a:p>
            <a:r>
              <a:rPr lang="ru-RU" sz="3200" dirty="0"/>
              <a:t> Компьютерная томография (КТ)</a:t>
            </a:r>
          </a:p>
        </p:txBody>
      </p:sp>
      <p:sp>
        <p:nvSpPr>
          <p:cNvPr id="12" name="Прямоугольник 11">
            <a:extLst>
              <a:ext uri="{FF2B5EF4-FFF2-40B4-BE49-F238E27FC236}">
                <a16:creationId xmlns:a16="http://schemas.microsoft.com/office/drawing/2014/main" id="{4BE2F9DF-6BB1-4A11-BE31-BFBF30880972}"/>
              </a:ext>
            </a:extLst>
          </p:cNvPr>
          <p:cNvSpPr/>
          <p:nvPr/>
        </p:nvSpPr>
        <p:spPr>
          <a:xfrm>
            <a:off x="398218" y="3545725"/>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3" name="Прямоугольник 12">
            <a:extLst>
              <a:ext uri="{FF2B5EF4-FFF2-40B4-BE49-F238E27FC236}">
                <a16:creationId xmlns:a16="http://schemas.microsoft.com/office/drawing/2014/main" id="{9F10208E-644F-451D-9E6B-4F3B05BB56CC}"/>
              </a:ext>
            </a:extLst>
          </p:cNvPr>
          <p:cNvSpPr/>
          <p:nvPr/>
        </p:nvSpPr>
        <p:spPr>
          <a:xfrm>
            <a:off x="6308785" y="3545724"/>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4" name="Прямоугольник 13">
            <a:extLst>
              <a:ext uri="{FF2B5EF4-FFF2-40B4-BE49-F238E27FC236}">
                <a16:creationId xmlns:a16="http://schemas.microsoft.com/office/drawing/2014/main" id="{8240A523-AFE1-40E6-A515-199F606BDD79}"/>
              </a:ext>
            </a:extLst>
          </p:cNvPr>
          <p:cNvSpPr/>
          <p:nvPr/>
        </p:nvSpPr>
        <p:spPr>
          <a:xfrm>
            <a:off x="398217" y="4258642"/>
            <a:ext cx="5795753" cy="1935723"/>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sz="1600" dirty="0">
                <a:latin typeface="Calibri" panose="020F0502020204030204" pitchFamily="34" charset="0"/>
                <a:ea typeface="Yu Mincho" panose="02020400000000000000" pitchFamily="18" charset="-128"/>
                <a:cs typeface="Times New Roman" panose="02020603050405020304" pitchFamily="18" charset="0"/>
              </a:rPr>
              <a:t>   Сегментация КТ-изображений позволяет отделить патологические области от здоровых тканей, так как КТ обеспечивает высокую детализацию контуров (алгоритмы сегментации, такие как пороговая обработка, активные контуры или нейронные сети)</a:t>
            </a:r>
          </a:p>
          <a:p>
            <a:endParaRPr lang="ru-RU" sz="1600" dirty="0"/>
          </a:p>
        </p:txBody>
      </p:sp>
      <p:sp>
        <p:nvSpPr>
          <p:cNvPr id="15" name="Прямоугольник 14">
            <a:extLst>
              <a:ext uri="{FF2B5EF4-FFF2-40B4-BE49-F238E27FC236}">
                <a16:creationId xmlns:a16="http://schemas.microsoft.com/office/drawing/2014/main" id="{6B6F58AE-8C32-4AED-96A6-4736C5B9B324}"/>
              </a:ext>
            </a:extLst>
          </p:cNvPr>
          <p:cNvSpPr/>
          <p:nvPr/>
        </p:nvSpPr>
        <p:spPr>
          <a:xfrm>
            <a:off x="6308785" y="4258642"/>
            <a:ext cx="5484998" cy="1935723"/>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sz="1600" dirty="0">
                <a:latin typeface="Calibri" panose="020F0502020204030204" pitchFamily="34" charset="0"/>
                <a:ea typeface="Yu Mincho" panose="02020400000000000000" pitchFamily="18" charset="-128"/>
                <a:cs typeface="Times New Roman" panose="02020603050405020304" pitchFamily="18" charset="0"/>
              </a:rPr>
              <a:t>КТ-изображения содержат множество признаков, таких как плотность тканей, контуры, текстуры и геометрические параметры опухоли. Извлечение признаков включает анализ этих характеристик, чтобы определить, какие именно аспекты изображения (например, форма или текстура) могут указывать на злокачественный процесс</a:t>
            </a:r>
            <a:endParaRPr lang="ru-RU" sz="1600" dirty="0"/>
          </a:p>
        </p:txBody>
      </p:sp>
    </p:spTree>
    <p:extLst>
      <p:ext uri="{BB962C8B-B14F-4D97-AF65-F5344CB8AC3E}">
        <p14:creationId xmlns:p14="http://schemas.microsoft.com/office/powerpoint/2010/main" val="3009496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EBC907F-4D83-44AC-8DB5-C29F5B9CF5DC}"/>
              </a:ext>
            </a:extLst>
          </p:cNvPr>
          <p:cNvSpPr/>
          <p:nvPr/>
        </p:nvSpPr>
        <p:spPr>
          <a:xfrm>
            <a:off x="2863836" y="108155"/>
            <a:ext cx="5819414" cy="584775"/>
          </a:xfrm>
          <a:prstGeom prst="rect">
            <a:avLst/>
          </a:prstGeom>
        </p:spPr>
        <p:txBody>
          <a:bodyPr wrap="none">
            <a:spAutoFit/>
          </a:bodyPr>
          <a:lstStyle/>
          <a:p>
            <a:r>
              <a:rPr lang="ru-RU" sz="3200" dirty="0"/>
              <a:t> Компьютерная томография (КТ)</a:t>
            </a:r>
          </a:p>
        </p:txBody>
      </p:sp>
      <p:sp>
        <p:nvSpPr>
          <p:cNvPr id="12" name="Прямоугольник 11">
            <a:extLst>
              <a:ext uri="{FF2B5EF4-FFF2-40B4-BE49-F238E27FC236}">
                <a16:creationId xmlns:a16="http://schemas.microsoft.com/office/drawing/2014/main" id="{4BE2F9DF-6BB1-4A11-BE31-BFBF30880972}"/>
              </a:ext>
            </a:extLst>
          </p:cNvPr>
          <p:cNvSpPr/>
          <p:nvPr/>
        </p:nvSpPr>
        <p:spPr>
          <a:xfrm>
            <a:off x="398218" y="3545725"/>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3" name="Прямоугольник 12">
            <a:extLst>
              <a:ext uri="{FF2B5EF4-FFF2-40B4-BE49-F238E27FC236}">
                <a16:creationId xmlns:a16="http://schemas.microsoft.com/office/drawing/2014/main" id="{9F10208E-644F-451D-9E6B-4F3B05BB56CC}"/>
              </a:ext>
            </a:extLst>
          </p:cNvPr>
          <p:cNvSpPr/>
          <p:nvPr/>
        </p:nvSpPr>
        <p:spPr>
          <a:xfrm>
            <a:off x="6308785" y="3545724"/>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4" name="Прямоугольник 13">
            <a:extLst>
              <a:ext uri="{FF2B5EF4-FFF2-40B4-BE49-F238E27FC236}">
                <a16:creationId xmlns:a16="http://schemas.microsoft.com/office/drawing/2014/main" id="{8240A523-AFE1-40E6-A515-199F606BDD79}"/>
              </a:ext>
            </a:extLst>
          </p:cNvPr>
          <p:cNvSpPr/>
          <p:nvPr/>
        </p:nvSpPr>
        <p:spPr>
          <a:xfrm>
            <a:off x="398217" y="4086607"/>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endParaRPr lang="ru-RU" sz="1600" dirty="0"/>
          </a:p>
        </p:txBody>
      </p:sp>
      <p:sp>
        <p:nvSpPr>
          <p:cNvPr id="15" name="Прямоугольник 14">
            <a:extLst>
              <a:ext uri="{FF2B5EF4-FFF2-40B4-BE49-F238E27FC236}">
                <a16:creationId xmlns:a16="http://schemas.microsoft.com/office/drawing/2014/main" id="{6B6F58AE-8C32-4AED-96A6-4736C5B9B324}"/>
              </a:ext>
            </a:extLst>
          </p:cNvPr>
          <p:cNvSpPr/>
          <p:nvPr/>
        </p:nvSpPr>
        <p:spPr>
          <a:xfrm>
            <a:off x="6308785" y="4086606"/>
            <a:ext cx="5484998"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3" name="Рисунок 2">
            <a:extLst>
              <a:ext uri="{FF2B5EF4-FFF2-40B4-BE49-F238E27FC236}">
                <a16:creationId xmlns:a16="http://schemas.microsoft.com/office/drawing/2014/main" id="{F00CFCBA-D6C7-4146-9D2F-4682FCAF6063}"/>
              </a:ext>
            </a:extLst>
          </p:cNvPr>
          <p:cNvPicPr>
            <a:picLocks noChangeAspect="1"/>
          </p:cNvPicPr>
          <p:nvPr/>
        </p:nvPicPr>
        <p:blipFill>
          <a:blip r:embed="rId2"/>
          <a:stretch>
            <a:fillRect/>
          </a:stretch>
        </p:blipFill>
        <p:spPr>
          <a:xfrm>
            <a:off x="975159" y="771525"/>
            <a:ext cx="9305925" cy="2657475"/>
          </a:xfrm>
          <a:prstGeom prst="rect">
            <a:avLst/>
          </a:prstGeom>
        </p:spPr>
      </p:pic>
      <p:sp>
        <p:nvSpPr>
          <p:cNvPr id="4" name="Прямоугольник 3">
            <a:extLst>
              <a:ext uri="{FF2B5EF4-FFF2-40B4-BE49-F238E27FC236}">
                <a16:creationId xmlns:a16="http://schemas.microsoft.com/office/drawing/2014/main" id="{C8E8E7E6-1A4F-44FB-8466-C1A4C48D5817}"/>
              </a:ext>
            </a:extLst>
          </p:cNvPr>
          <p:cNvSpPr/>
          <p:nvPr/>
        </p:nvSpPr>
        <p:spPr>
          <a:xfrm>
            <a:off x="398217" y="4627488"/>
            <a:ext cx="5795753" cy="1935723"/>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sz="1600" dirty="0">
                <a:latin typeface="Calibri" panose="020F0502020204030204" pitchFamily="34" charset="0"/>
                <a:ea typeface="Yu Mincho" panose="02020400000000000000" pitchFamily="18" charset="-128"/>
                <a:cs typeface="Times New Roman" panose="02020603050405020304" pitchFamily="18" charset="0"/>
              </a:rPr>
              <a:t>   В случае КТ важно выбрать те признаки, которые наиболее значимы для диагностики опухолей, так как изображение может содержать множество ненужных деталей. Например, могут быть выбраны признаки плотности, текстуры и размер опухоли, чтобы улучшить результаты классификации и снизить вычислительную сложность.</a:t>
            </a:r>
            <a:endParaRPr lang="ru-RU" sz="1600" dirty="0"/>
          </a:p>
        </p:txBody>
      </p:sp>
      <p:sp>
        <p:nvSpPr>
          <p:cNvPr id="5" name="Прямоугольник 4">
            <a:extLst>
              <a:ext uri="{FF2B5EF4-FFF2-40B4-BE49-F238E27FC236}">
                <a16:creationId xmlns:a16="http://schemas.microsoft.com/office/drawing/2014/main" id="{990BAA6D-1817-437D-879B-1A32EC09A0CE}"/>
              </a:ext>
            </a:extLst>
          </p:cNvPr>
          <p:cNvSpPr/>
          <p:nvPr/>
        </p:nvSpPr>
        <p:spPr>
          <a:xfrm>
            <a:off x="6308785" y="4627488"/>
            <a:ext cx="5484997" cy="1866601"/>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На основе извлечённых признаков алгоритмы машинного обучения, такие как SVM или CNN, могут использоваться для точного распознавания рака легких или других органов, основанных на КТ.</a:t>
            </a:r>
          </a:p>
          <a:p>
            <a:pPr indent="63500">
              <a:lnSpc>
                <a:spcPct val="107000"/>
              </a:lnSpc>
              <a:spcAft>
                <a:spcPts val="800"/>
              </a:spcAft>
            </a:pPr>
            <a:endParaRPr lang="ru-RU" sz="16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05969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EBC907F-4D83-44AC-8DB5-C29F5B9CF5DC}"/>
              </a:ext>
            </a:extLst>
          </p:cNvPr>
          <p:cNvSpPr/>
          <p:nvPr/>
        </p:nvSpPr>
        <p:spPr>
          <a:xfrm>
            <a:off x="2863836" y="108155"/>
            <a:ext cx="5819414" cy="584775"/>
          </a:xfrm>
          <a:prstGeom prst="rect">
            <a:avLst/>
          </a:prstGeom>
        </p:spPr>
        <p:txBody>
          <a:bodyPr wrap="none">
            <a:spAutoFit/>
          </a:bodyPr>
          <a:lstStyle/>
          <a:p>
            <a:r>
              <a:rPr lang="ru-RU" sz="3200" dirty="0"/>
              <a:t> Компьютерная томография (КТ)</a:t>
            </a:r>
          </a:p>
        </p:txBody>
      </p:sp>
      <p:sp>
        <p:nvSpPr>
          <p:cNvPr id="12" name="Прямоугольник 11">
            <a:extLst>
              <a:ext uri="{FF2B5EF4-FFF2-40B4-BE49-F238E27FC236}">
                <a16:creationId xmlns:a16="http://schemas.microsoft.com/office/drawing/2014/main" id="{4BE2F9DF-6BB1-4A11-BE31-BFBF30880972}"/>
              </a:ext>
            </a:extLst>
          </p:cNvPr>
          <p:cNvSpPr/>
          <p:nvPr/>
        </p:nvSpPr>
        <p:spPr>
          <a:xfrm>
            <a:off x="398218" y="3545725"/>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3" name="Прямоугольник 12">
            <a:extLst>
              <a:ext uri="{FF2B5EF4-FFF2-40B4-BE49-F238E27FC236}">
                <a16:creationId xmlns:a16="http://schemas.microsoft.com/office/drawing/2014/main" id="{9F10208E-644F-451D-9E6B-4F3B05BB56CC}"/>
              </a:ext>
            </a:extLst>
          </p:cNvPr>
          <p:cNvSpPr/>
          <p:nvPr/>
        </p:nvSpPr>
        <p:spPr>
          <a:xfrm>
            <a:off x="6308785" y="3545724"/>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4" name="Прямоугольник 13">
            <a:extLst>
              <a:ext uri="{FF2B5EF4-FFF2-40B4-BE49-F238E27FC236}">
                <a16:creationId xmlns:a16="http://schemas.microsoft.com/office/drawing/2014/main" id="{8240A523-AFE1-40E6-A515-199F606BDD79}"/>
              </a:ext>
            </a:extLst>
          </p:cNvPr>
          <p:cNvSpPr/>
          <p:nvPr/>
        </p:nvSpPr>
        <p:spPr>
          <a:xfrm>
            <a:off x="398217" y="4086607"/>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endParaRPr lang="ru-RU" sz="1600" dirty="0"/>
          </a:p>
        </p:txBody>
      </p:sp>
      <p:sp>
        <p:nvSpPr>
          <p:cNvPr id="15" name="Прямоугольник 14">
            <a:extLst>
              <a:ext uri="{FF2B5EF4-FFF2-40B4-BE49-F238E27FC236}">
                <a16:creationId xmlns:a16="http://schemas.microsoft.com/office/drawing/2014/main" id="{6B6F58AE-8C32-4AED-96A6-4736C5B9B324}"/>
              </a:ext>
            </a:extLst>
          </p:cNvPr>
          <p:cNvSpPr/>
          <p:nvPr/>
        </p:nvSpPr>
        <p:spPr>
          <a:xfrm>
            <a:off x="6308785" y="4086606"/>
            <a:ext cx="5484998"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3" name="Рисунок 2">
            <a:extLst>
              <a:ext uri="{FF2B5EF4-FFF2-40B4-BE49-F238E27FC236}">
                <a16:creationId xmlns:a16="http://schemas.microsoft.com/office/drawing/2014/main" id="{F00CFCBA-D6C7-4146-9D2F-4682FCAF6063}"/>
              </a:ext>
            </a:extLst>
          </p:cNvPr>
          <p:cNvPicPr>
            <a:picLocks noChangeAspect="1"/>
          </p:cNvPicPr>
          <p:nvPr/>
        </p:nvPicPr>
        <p:blipFill>
          <a:blip r:embed="rId2"/>
          <a:stretch>
            <a:fillRect/>
          </a:stretch>
        </p:blipFill>
        <p:spPr>
          <a:xfrm>
            <a:off x="975159" y="771525"/>
            <a:ext cx="9305925" cy="2657475"/>
          </a:xfrm>
          <a:prstGeom prst="rect">
            <a:avLst/>
          </a:prstGeom>
        </p:spPr>
      </p:pic>
      <p:sp>
        <p:nvSpPr>
          <p:cNvPr id="4" name="Прямоугольник 3">
            <a:extLst>
              <a:ext uri="{FF2B5EF4-FFF2-40B4-BE49-F238E27FC236}">
                <a16:creationId xmlns:a16="http://schemas.microsoft.com/office/drawing/2014/main" id="{C8E8E7E6-1A4F-44FB-8466-C1A4C48D5817}"/>
              </a:ext>
            </a:extLst>
          </p:cNvPr>
          <p:cNvSpPr/>
          <p:nvPr/>
        </p:nvSpPr>
        <p:spPr>
          <a:xfrm>
            <a:off x="398217" y="4627488"/>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5" name="Прямоугольник 4">
            <a:extLst>
              <a:ext uri="{FF2B5EF4-FFF2-40B4-BE49-F238E27FC236}">
                <a16:creationId xmlns:a16="http://schemas.microsoft.com/office/drawing/2014/main" id="{990BAA6D-1817-437D-879B-1A32EC09A0CE}"/>
              </a:ext>
            </a:extLst>
          </p:cNvPr>
          <p:cNvSpPr/>
          <p:nvPr/>
        </p:nvSpPr>
        <p:spPr>
          <a:xfrm>
            <a:off x="6308785" y="4627488"/>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C58D4D90-721E-4B24-A65B-BCCC22234F37}"/>
              </a:ext>
            </a:extLst>
          </p:cNvPr>
          <p:cNvSpPr/>
          <p:nvPr/>
        </p:nvSpPr>
        <p:spPr>
          <a:xfrm>
            <a:off x="576941" y="5396969"/>
            <a:ext cx="10863943" cy="923330"/>
          </a:xfrm>
          <a:prstGeom prst="rect">
            <a:avLst/>
          </a:prstGeom>
        </p:spPr>
        <p:txBody>
          <a:bodyPr wrap="square">
            <a:spAutoFit/>
          </a:bodyPr>
          <a:lstStyle/>
          <a:p>
            <a:r>
              <a:rPr lang="ru-RU" dirty="0">
                <a:latin typeface="Calibri" panose="020F0502020204030204" pitchFamily="34" charset="0"/>
                <a:ea typeface="Yu Mincho" panose="02020400000000000000" pitchFamily="18" charset="-128"/>
                <a:cs typeface="Times New Roman" panose="02020603050405020304" pitchFamily="18" charset="0"/>
              </a:rPr>
              <a:t>После классификации КТ-изображения производится вероятностная оценка присутствия опухоли, её локализация и возможная природа. КТ может также использоваться для оценки эффективности лечения, например, для мониторинга уменьшения опухоли в ответ на терапию</a:t>
            </a:r>
            <a:endParaRPr lang="ru-RU" dirty="0"/>
          </a:p>
        </p:txBody>
      </p:sp>
    </p:spTree>
    <p:extLst>
      <p:ext uri="{BB962C8B-B14F-4D97-AF65-F5344CB8AC3E}">
        <p14:creationId xmlns:p14="http://schemas.microsoft.com/office/powerpoint/2010/main" val="242838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0B1A5A4-0A67-48CB-B132-F75996A15E1D}"/>
              </a:ext>
            </a:extLst>
          </p:cNvPr>
          <p:cNvPicPr>
            <a:picLocks noChangeAspect="1"/>
          </p:cNvPicPr>
          <p:nvPr/>
        </p:nvPicPr>
        <p:blipFill>
          <a:blip r:embed="rId2"/>
          <a:stretch>
            <a:fillRect/>
          </a:stretch>
        </p:blipFill>
        <p:spPr>
          <a:xfrm>
            <a:off x="816430" y="1400175"/>
            <a:ext cx="10174886" cy="2139438"/>
          </a:xfrm>
          <a:prstGeom prst="rect">
            <a:avLst/>
          </a:prstGeom>
        </p:spPr>
      </p:pic>
      <p:sp>
        <p:nvSpPr>
          <p:cNvPr id="2" name="Прямоугольник 1">
            <a:extLst>
              <a:ext uri="{FF2B5EF4-FFF2-40B4-BE49-F238E27FC236}">
                <a16:creationId xmlns:a16="http://schemas.microsoft.com/office/drawing/2014/main" id="{A83B288F-A2CC-4411-A16D-470F7EAC34A4}"/>
              </a:ext>
            </a:extLst>
          </p:cNvPr>
          <p:cNvSpPr/>
          <p:nvPr/>
        </p:nvSpPr>
        <p:spPr>
          <a:xfrm>
            <a:off x="2318972" y="98363"/>
            <a:ext cx="7554056" cy="584775"/>
          </a:xfrm>
          <a:prstGeom prst="rect">
            <a:avLst/>
          </a:prstGeom>
        </p:spPr>
        <p:txBody>
          <a:bodyPr wrap="none">
            <a:spAutoFit/>
          </a:bodyPr>
          <a:lstStyle/>
          <a:p>
            <a:r>
              <a:rPr lang="ru-RU" sz="3200" dirty="0"/>
              <a:t>Магнитно-резонансная томография (МРТ)</a:t>
            </a:r>
          </a:p>
        </p:txBody>
      </p:sp>
      <p:sp>
        <p:nvSpPr>
          <p:cNvPr id="3" name="Прямоугольник 2">
            <a:extLst>
              <a:ext uri="{FF2B5EF4-FFF2-40B4-BE49-F238E27FC236}">
                <a16:creationId xmlns:a16="http://schemas.microsoft.com/office/drawing/2014/main" id="{7A471279-9F1F-4E3D-A525-E602AFC5DB88}"/>
              </a:ext>
            </a:extLst>
          </p:cNvPr>
          <p:cNvSpPr/>
          <p:nvPr/>
        </p:nvSpPr>
        <p:spPr>
          <a:xfrm>
            <a:off x="674913" y="779306"/>
            <a:ext cx="10700657" cy="646331"/>
          </a:xfrm>
          <a:prstGeom prst="rect">
            <a:avLst/>
          </a:prstGeom>
        </p:spPr>
        <p:txBody>
          <a:bodyPr wrap="square">
            <a:spAutoFit/>
          </a:bodyPr>
          <a:lstStyle/>
          <a:p>
            <a:r>
              <a:rPr lang="ru-RU" dirty="0">
                <a:latin typeface="Calibri" panose="020F0502020204030204" pitchFamily="34" charset="0"/>
                <a:ea typeface="Yu Mincho" panose="02020400000000000000" pitchFamily="18" charset="-128"/>
                <a:cs typeface="Times New Roman" panose="02020603050405020304" pitchFamily="18" charset="0"/>
              </a:rPr>
              <a:t>Полезна в т.ч. для диагностики рака головного мозга, позвоночника, мягких тканей, а также для исследования органов малого таза.</a:t>
            </a:r>
            <a:endParaRPr lang="ru-RU" dirty="0"/>
          </a:p>
        </p:txBody>
      </p:sp>
      <p:sp>
        <p:nvSpPr>
          <p:cNvPr id="5" name="Прямоугольник 4">
            <a:extLst>
              <a:ext uri="{FF2B5EF4-FFF2-40B4-BE49-F238E27FC236}">
                <a16:creationId xmlns:a16="http://schemas.microsoft.com/office/drawing/2014/main" id="{D8254C85-34A2-4C31-A407-79000BCBDE98}"/>
              </a:ext>
            </a:extLst>
          </p:cNvPr>
          <p:cNvSpPr/>
          <p:nvPr/>
        </p:nvSpPr>
        <p:spPr>
          <a:xfrm>
            <a:off x="398217" y="3665819"/>
            <a:ext cx="5795753" cy="1603131"/>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МРТ создает изображения с высоким разрешением, особенно подходящие для исследования мягких тканей. Она не использует ионизирующее излучение.</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a:t>
            </a:r>
          </a:p>
        </p:txBody>
      </p:sp>
      <p:sp>
        <p:nvSpPr>
          <p:cNvPr id="6" name="Прямоугольник 5">
            <a:extLst>
              <a:ext uri="{FF2B5EF4-FFF2-40B4-BE49-F238E27FC236}">
                <a16:creationId xmlns:a16="http://schemas.microsoft.com/office/drawing/2014/main" id="{28D11D85-BB4B-44DE-8876-E0C269516D16}"/>
              </a:ext>
            </a:extLst>
          </p:cNvPr>
          <p:cNvSpPr/>
          <p:nvPr/>
        </p:nvSpPr>
        <p:spPr>
          <a:xfrm>
            <a:off x="6308785" y="3665819"/>
            <a:ext cx="5484997" cy="176400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МРТ-изображения могут содержать шумы и артефакты из-за вариаций в магнитном поле или движения пациента. Предобработка включает такие методы, как фильтрация для удаления артефактов, устранения шума и улучшения контраста.</a:t>
            </a:r>
          </a:p>
        </p:txBody>
      </p:sp>
    </p:spTree>
    <p:extLst>
      <p:ext uri="{BB962C8B-B14F-4D97-AF65-F5344CB8AC3E}">
        <p14:creationId xmlns:p14="http://schemas.microsoft.com/office/powerpoint/2010/main" val="960977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83B288F-A2CC-4411-A16D-470F7EAC34A4}"/>
              </a:ext>
            </a:extLst>
          </p:cNvPr>
          <p:cNvSpPr/>
          <p:nvPr/>
        </p:nvSpPr>
        <p:spPr>
          <a:xfrm>
            <a:off x="2318972" y="98363"/>
            <a:ext cx="7554056" cy="584775"/>
          </a:xfrm>
          <a:prstGeom prst="rect">
            <a:avLst/>
          </a:prstGeom>
        </p:spPr>
        <p:txBody>
          <a:bodyPr wrap="none">
            <a:spAutoFit/>
          </a:bodyPr>
          <a:lstStyle/>
          <a:p>
            <a:r>
              <a:rPr lang="ru-RU" sz="3200" dirty="0"/>
              <a:t>Магнитно-резонансная томография (МРТ)</a:t>
            </a:r>
          </a:p>
        </p:txBody>
      </p:sp>
      <p:sp>
        <p:nvSpPr>
          <p:cNvPr id="5" name="Прямоугольник 4">
            <a:extLst>
              <a:ext uri="{FF2B5EF4-FFF2-40B4-BE49-F238E27FC236}">
                <a16:creationId xmlns:a16="http://schemas.microsoft.com/office/drawing/2014/main" id="{D8254C85-34A2-4C31-A407-79000BCBDE98}"/>
              </a:ext>
            </a:extLst>
          </p:cNvPr>
          <p:cNvSpPr/>
          <p:nvPr/>
        </p:nvSpPr>
        <p:spPr>
          <a:xfrm>
            <a:off x="326947" y="2715202"/>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28D11D85-BB4B-44DE-8876-E0C269516D16}"/>
              </a:ext>
            </a:extLst>
          </p:cNvPr>
          <p:cNvSpPr/>
          <p:nvPr/>
        </p:nvSpPr>
        <p:spPr>
          <a:xfrm>
            <a:off x="6308785" y="2715202"/>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7" name="Рисунок 6">
            <a:extLst>
              <a:ext uri="{FF2B5EF4-FFF2-40B4-BE49-F238E27FC236}">
                <a16:creationId xmlns:a16="http://schemas.microsoft.com/office/drawing/2014/main" id="{F42846F4-BDD7-45AE-93B5-C974041C162A}"/>
              </a:ext>
            </a:extLst>
          </p:cNvPr>
          <p:cNvPicPr>
            <a:picLocks noChangeAspect="1"/>
          </p:cNvPicPr>
          <p:nvPr/>
        </p:nvPicPr>
        <p:blipFill>
          <a:blip r:embed="rId2"/>
          <a:stretch>
            <a:fillRect/>
          </a:stretch>
        </p:blipFill>
        <p:spPr>
          <a:xfrm>
            <a:off x="326947" y="853848"/>
            <a:ext cx="3694171" cy="1603131"/>
          </a:xfrm>
          <a:prstGeom prst="rect">
            <a:avLst/>
          </a:prstGeom>
        </p:spPr>
      </p:pic>
      <p:pic>
        <p:nvPicPr>
          <p:cNvPr id="8" name="Рисунок 7">
            <a:extLst>
              <a:ext uri="{FF2B5EF4-FFF2-40B4-BE49-F238E27FC236}">
                <a16:creationId xmlns:a16="http://schemas.microsoft.com/office/drawing/2014/main" id="{18B41E87-9D51-4F9E-A543-53F775BF0C06}"/>
              </a:ext>
            </a:extLst>
          </p:cNvPr>
          <p:cNvPicPr>
            <a:picLocks noChangeAspect="1"/>
          </p:cNvPicPr>
          <p:nvPr/>
        </p:nvPicPr>
        <p:blipFill>
          <a:blip r:embed="rId3"/>
          <a:stretch>
            <a:fillRect/>
          </a:stretch>
        </p:blipFill>
        <p:spPr>
          <a:xfrm>
            <a:off x="4021118" y="911471"/>
            <a:ext cx="3783939" cy="1549763"/>
          </a:xfrm>
          <a:prstGeom prst="rect">
            <a:avLst/>
          </a:prstGeom>
        </p:spPr>
      </p:pic>
      <p:pic>
        <p:nvPicPr>
          <p:cNvPr id="9" name="Рисунок 8">
            <a:extLst>
              <a:ext uri="{FF2B5EF4-FFF2-40B4-BE49-F238E27FC236}">
                <a16:creationId xmlns:a16="http://schemas.microsoft.com/office/drawing/2014/main" id="{3E51C6E5-AB52-438D-89D8-057FCC9D748E}"/>
              </a:ext>
            </a:extLst>
          </p:cNvPr>
          <p:cNvPicPr>
            <a:picLocks noChangeAspect="1"/>
          </p:cNvPicPr>
          <p:nvPr/>
        </p:nvPicPr>
        <p:blipFill>
          <a:blip r:embed="rId4"/>
          <a:stretch>
            <a:fillRect/>
          </a:stretch>
        </p:blipFill>
        <p:spPr>
          <a:xfrm>
            <a:off x="7811655" y="911471"/>
            <a:ext cx="3982127" cy="1670997"/>
          </a:xfrm>
          <a:prstGeom prst="rect">
            <a:avLst/>
          </a:prstGeom>
        </p:spPr>
      </p:pic>
      <p:pic>
        <p:nvPicPr>
          <p:cNvPr id="10" name="Рисунок 9">
            <a:extLst>
              <a:ext uri="{FF2B5EF4-FFF2-40B4-BE49-F238E27FC236}">
                <a16:creationId xmlns:a16="http://schemas.microsoft.com/office/drawing/2014/main" id="{17DCFF40-C404-4E6E-B87E-24DA25D896B5}"/>
              </a:ext>
            </a:extLst>
          </p:cNvPr>
          <p:cNvPicPr>
            <a:picLocks noChangeAspect="1"/>
          </p:cNvPicPr>
          <p:nvPr/>
        </p:nvPicPr>
        <p:blipFill>
          <a:blip r:embed="rId5"/>
          <a:stretch>
            <a:fillRect/>
          </a:stretch>
        </p:blipFill>
        <p:spPr>
          <a:xfrm>
            <a:off x="8005762" y="666069"/>
            <a:ext cx="2276475" cy="209550"/>
          </a:xfrm>
          <a:prstGeom prst="rect">
            <a:avLst/>
          </a:prstGeom>
        </p:spPr>
      </p:pic>
      <p:sp>
        <p:nvSpPr>
          <p:cNvPr id="11" name="Прямоугольник 10">
            <a:extLst>
              <a:ext uri="{FF2B5EF4-FFF2-40B4-BE49-F238E27FC236}">
                <a16:creationId xmlns:a16="http://schemas.microsoft.com/office/drawing/2014/main" id="{4846FC75-9513-4DDF-8AEE-AE44558A1154}"/>
              </a:ext>
            </a:extLst>
          </p:cNvPr>
          <p:cNvSpPr/>
          <p:nvPr/>
        </p:nvSpPr>
        <p:spPr>
          <a:xfrm>
            <a:off x="342763" y="3313239"/>
            <a:ext cx="5779937" cy="2554417"/>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Сегментация МРТ-изображений важна для отделения патологических областей от нормальных тканей. МРТ предоставляет отличное изображение мягких тканей, что позволяет точнее сегментировать опухоли в органах, таких как головной мозг, печень или простата. Алгоритмы сегментации, такие как активные контуры, кластеризация и </a:t>
            </a:r>
            <a:r>
              <a:rPr lang="ru-RU" sz="1600" dirty="0" err="1">
                <a:latin typeface="Calibri" panose="020F0502020204030204" pitchFamily="34" charset="0"/>
                <a:ea typeface="Yu Mincho" panose="02020400000000000000" pitchFamily="18" charset="-128"/>
                <a:cs typeface="Times New Roman" panose="02020603050405020304" pitchFamily="18" charset="0"/>
              </a:rPr>
              <a:t>сверточные</a:t>
            </a:r>
            <a:r>
              <a:rPr lang="ru-RU" sz="1600" dirty="0">
                <a:latin typeface="Calibri" panose="020F0502020204030204" pitchFamily="34" charset="0"/>
                <a:ea typeface="Yu Mincho" panose="02020400000000000000" pitchFamily="18" charset="-128"/>
                <a:cs typeface="Times New Roman" panose="02020603050405020304" pitchFamily="18" charset="0"/>
              </a:rPr>
              <a:t> нейронные сети (CNN), могут использоваться для выделения анатомических структур и патологий.</a:t>
            </a:r>
          </a:p>
        </p:txBody>
      </p:sp>
      <p:sp>
        <p:nvSpPr>
          <p:cNvPr id="12" name="Прямоугольник 11">
            <a:extLst>
              <a:ext uri="{FF2B5EF4-FFF2-40B4-BE49-F238E27FC236}">
                <a16:creationId xmlns:a16="http://schemas.microsoft.com/office/drawing/2014/main" id="{CC468327-17C6-4CC9-AEDD-A3DAB5C119A4}"/>
              </a:ext>
            </a:extLst>
          </p:cNvPr>
          <p:cNvSpPr/>
          <p:nvPr/>
        </p:nvSpPr>
        <p:spPr>
          <a:xfrm>
            <a:off x="6318268" y="3313239"/>
            <a:ext cx="5475514" cy="2322431"/>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МРТ-изображения предоставляют множество признаков, таких как текстура, форма, интенсивность сигнала и контуры опухоли. Извлечение признаков помогает выделить особенности, которые могут указывать на присутствие опухоли или других патологических изменений, таких как аномалии в белом веществе головного мозга или воспалительные процессы</a:t>
            </a:r>
            <a:r>
              <a:rPr lang="ru-RU" dirty="0">
                <a:latin typeface="Calibri" panose="020F0502020204030204" pitchFamily="34" charset="0"/>
                <a:ea typeface="Yu Mincho" panose="02020400000000000000" pitchFamily="18" charset="-128"/>
                <a:cs typeface="Times New Roman" panose="02020603050405020304" pitchFamily="18" charset="0"/>
              </a:rPr>
              <a:t>.</a:t>
            </a:r>
          </a:p>
        </p:txBody>
      </p:sp>
    </p:spTree>
    <p:extLst>
      <p:ext uri="{BB962C8B-B14F-4D97-AF65-F5344CB8AC3E}">
        <p14:creationId xmlns:p14="http://schemas.microsoft.com/office/powerpoint/2010/main" val="2445821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83B288F-A2CC-4411-A16D-470F7EAC34A4}"/>
              </a:ext>
            </a:extLst>
          </p:cNvPr>
          <p:cNvSpPr/>
          <p:nvPr/>
        </p:nvSpPr>
        <p:spPr>
          <a:xfrm>
            <a:off x="2318972" y="98363"/>
            <a:ext cx="7554056" cy="584775"/>
          </a:xfrm>
          <a:prstGeom prst="rect">
            <a:avLst/>
          </a:prstGeom>
        </p:spPr>
        <p:txBody>
          <a:bodyPr wrap="none">
            <a:spAutoFit/>
          </a:bodyPr>
          <a:lstStyle/>
          <a:p>
            <a:r>
              <a:rPr lang="ru-RU" sz="3200" dirty="0"/>
              <a:t>Магнитно-резонансная томография (МРТ)</a:t>
            </a:r>
          </a:p>
        </p:txBody>
      </p:sp>
      <p:sp>
        <p:nvSpPr>
          <p:cNvPr id="5" name="Прямоугольник 4">
            <a:extLst>
              <a:ext uri="{FF2B5EF4-FFF2-40B4-BE49-F238E27FC236}">
                <a16:creationId xmlns:a16="http://schemas.microsoft.com/office/drawing/2014/main" id="{D8254C85-34A2-4C31-A407-79000BCBDE98}"/>
              </a:ext>
            </a:extLst>
          </p:cNvPr>
          <p:cNvSpPr/>
          <p:nvPr/>
        </p:nvSpPr>
        <p:spPr>
          <a:xfrm>
            <a:off x="326947" y="3113262"/>
            <a:ext cx="5795753"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Изображение (</a:t>
            </a:r>
            <a:r>
              <a:rPr lang="ru-RU" sz="1600" dirty="0" err="1">
                <a:latin typeface="Calibri" panose="020F0502020204030204" pitchFamily="34" charset="0"/>
                <a:ea typeface="Yu Mincho" panose="02020400000000000000" pitchFamily="18" charset="-128"/>
                <a:cs typeface="Times New Roman" panose="02020603050405020304" pitchFamily="18" charset="0"/>
              </a:rPr>
              <a:t>Dataset</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6" name="Прямоугольник 5">
            <a:extLst>
              <a:ext uri="{FF2B5EF4-FFF2-40B4-BE49-F238E27FC236}">
                <a16:creationId xmlns:a16="http://schemas.microsoft.com/office/drawing/2014/main" id="{28D11D85-BB4B-44DE-8876-E0C269516D16}"/>
              </a:ext>
            </a:extLst>
          </p:cNvPr>
          <p:cNvSpPr/>
          <p:nvPr/>
        </p:nvSpPr>
        <p:spPr>
          <a:xfrm>
            <a:off x="6318268" y="3113261"/>
            <a:ext cx="548499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Предобработка (</a:t>
            </a:r>
            <a:r>
              <a:rPr lang="ru-RU" sz="1600" dirty="0" err="1">
                <a:latin typeface="Calibri" panose="020F0502020204030204" pitchFamily="34" charset="0"/>
                <a:ea typeface="Yu Mincho" panose="02020400000000000000" pitchFamily="18" charset="-128"/>
                <a:cs typeface="Times New Roman" panose="02020603050405020304" pitchFamily="18" charset="0"/>
              </a:rPr>
              <a:t>Preprocessing</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1" name="Прямоугольник 10">
            <a:extLst>
              <a:ext uri="{FF2B5EF4-FFF2-40B4-BE49-F238E27FC236}">
                <a16:creationId xmlns:a16="http://schemas.microsoft.com/office/drawing/2014/main" id="{4846FC75-9513-4DDF-8AEE-AE44558A1154}"/>
              </a:ext>
            </a:extLst>
          </p:cNvPr>
          <p:cNvSpPr/>
          <p:nvPr/>
        </p:nvSpPr>
        <p:spPr>
          <a:xfrm>
            <a:off x="316063" y="3641658"/>
            <a:ext cx="5779937"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Сегментация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Segmentation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sp>
        <p:nvSpPr>
          <p:cNvPr id="12" name="Прямоугольник 11">
            <a:extLst>
              <a:ext uri="{FF2B5EF4-FFF2-40B4-BE49-F238E27FC236}">
                <a16:creationId xmlns:a16="http://schemas.microsoft.com/office/drawing/2014/main" id="{CC468327-17C6-4CC9-AEDD-A3DAB5C119A4}"/>
              </a:ext>
            </a:extLst>
          </p:cNvPr>
          <p:cNvSpPr/>
          <p:nvPr/>
        </p:nvSpPr>
        <p:spPr>
          <a:xfrm>
            <a:off x="6318268" y="3641658"/>
            <a:ext cx="5475514" cy="344069"/>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Извлечение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Extraction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p:txBody>
      </p:sp>
      <p:pic>
        <p:nvPicPr>
          <p:cNvPr id="3" name="Рисунок 2">
            <a:extLst>
              <a:ext uri="{FF2B5EF4-FFF2-40B4-BE49-F238E27FC236}">
                <a16:creationId xmlns:a16="http://schemas.microsoft.com/office/drawing/2014/main" id="{1773161B-3440-44B7-AEC9-7BCAE0AA415C}"/>
              </a:ext>
            </a:extLst>
          </p:cNvPr>
          <p:cNvPicPr>
            <a:picLocks noChangeAspect="1"/>
          </p:cNvPicPr>
          <p:nvPr/>
        </p:nvPicPr>
        <p:blipFill>
          <a:blip r:embed="rId2"/>
          <a:stretch>
            <a:fillRect/>
          </a:stretch>
        </p:blipFill>
        <p:spPr>
          <a:xfrm>
            <a:off x="326947" y="799970"/>
            <a:ext cx="4775427" cy="2123860"/>
          </a:xfrm>
          <a:prstGeom prst="rect">
            <a:avLst/>
          </a:prstGeom>
        </p:spPr>
      </p:pic>
      <p:pic>
        <p:nvPicPr>
          <p:cNvPr id="4" name="Рисунок 3">
            <a:extLst>
              <a:ext uri="{FF2B5EF4-FFF2-40B4-BE49-F238E27FC236}">
                <a16:creationId xmlns:a16="http://schemas.microsoft.com/office/drawing/2014/main" id="{46B2ABFC-F405-4813-8EE5-B3013C55E1DC}"/>
              </a:ext>
            </a:extLst>
          </p:cNvPr>
          <p:cNvPicPr>
            <a:picLocks noChangeAspect="1"/>
          </p:cNvPicPr>
          <p:nvPr/>
        </p:nvPicPr>
        <p:blipFill>
          <a:blip r:embed="rId3"/>
          <a:stretch>
            <a:fillRect/>
          </a:stretch>
        </p:blipFill>
        <p:spPr>
          <a:xfrm>
            <a:off x="5099988" y="794867"/>
            <a:ext cx="4775427" cy="2128963"/>
          </a:xfrm>
          <a:prstGeom prst="rect">
            <a:avLst/>
          </a:prstGeom>
        </p:spPr>
      </p:pic>
      <p:pic>
        <p:nvPicPr>
          <p:cNvPr id="13" name="Рисунок 12">
            <a:extLst>
              <a:ext uri="{FF2B5EF4-FFF2-40B4-BE49-F238E27FC236}">
                <a16:creationId xmlns:a16="http://schemas.microsoft.com/office/drawing/2014/main" id="{07509234-7E5D-4B0C-9EF9-CA6554DC2774}"/>
              </a:ext>
            </a:extLst>
          </p:cNvPr>
          <p:cNvPicPr>
            <a:picLocks noChangeAspect="1"/>
          </p:cNvPicPr>
          <p:nvPr/>
        </p:nvPicPr>
        <p:blipFill>
          <a:blip r:embed="rId4"/>
          <a:stretch>
            <a:fillRect/>
          </a:stretch>
        </p:blipFill>
        <p:spPr>
          <a:xfrm>
            <a:off x="9873028" y="1088163"/>
            <a:ext cx="2076450" cy="1552575"/>
          </a:xfrm>
          <a:prstGeom prst="rect">
            <a:avLst/>
          </a:prstGeom>
        </p:spPr>
      </p:pic>
      <p:sp>
        <p:nvSpPr>
          <p:cNvPr id="14" name="Прямоугольник 13">
            <a:extLst>
              <a:ext uri="{FF2B5EF4-FFF2-40B4-BE49-F238E27FC236}">
                <a16:creationId xmlns:a16="http://schemas.microsoft.com/office/drawing/2014/main" id="{AD8A0C92-B5B4-46DB-A4A7-3C2A8555FD79}"/>
              </a:ext>
            </a:extLst>
          </p:cNvPr>
          <p:cNvSpPr/>
          <p:nvPr/>
        </p:nvSpPr>
        <p:spPr>
          <a:xfrm>
            <a:off x="326947" y="4170054"/>
            <a:ext cx="5795753" cy="1443280"/>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Оптимальный выбор признаков (</a:t>
            </a:r>
            <a:r>
              <a:rPr lang="ru-RU" sz="1600" dirty="0" err="1">
                <a:latin typeface="Calibri" panose="020F0502020204030204" pitchFamily="34" charset="0"/>
                <a:ea typeface="Yu Mincho" panose="02020400000000000000" pitchFamily="18" charset="-128"/>
                <a:cs typeface="Times New Roman" panose="02020603050405020304" pitchFamily="18" charset="0"/>
              </a:rPr>
              <a:t>Optimal</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Feature</a:t>
            </a:r>
            <a:r>
              <a:rPr lang="ru-RU" sz="1600" dirty="0">
                <a:latin typeface="Calibri" panose="020F0502020204030204" pitchFamily="34" charset="0"/>
                <a:ea typeface="Yu Mincho" panose="02020400000000000000" pitchFamily="18" charset="-128"/>
                <a:cs typeface="Times New Roman" panose="02020603050405020304" pitchFamily="18" charset="0"/>
              </a:rPr>
              <a:t> </a:t>
            </a:r>
            <a:r>
              <a:rPr lang="ru-RU" sz="1600" dirty="0" err="1">
                <a:latin typeface="Calibri" panose="020F0502020204030204" pitchFamily="34" charset="0"/>
                <a:ea typeface="Yu Mincho" panose="02020400000000000000" pitchFamily="18" charset="-128"/>
                <a:cs typeface="Times New Roman" panose="02020603050405020304" pitchFamily="18" charset="0"/>
              </a:rPr>
              <a:t>Selection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r>
              <a:rPr lang="ru-RU" sz="1600" dirty="0">
                <a:latin typeface="Calibri" panose="020F0502020204030204" pitchFamily="34" charset="0"/>
                <a:ea typeface="Yu Mincho" panose="02020400000000000000" pitchFamily="18" charset="-128"/>
                <a:cs typeface="Times New Roman" panose="02020603050405020304" pitchFamily="18" charset="0"/>
              </a:rPr>
              <a:t>В случае МРТ часто выбираются признаки, такие как интенсивность сигнала, форма и контуры опухоли, чтобы сосредоточиться на ключевых характеристиках, указывающих на патологические изменения</a:t>
            </a:r>
            <a:endParaRPr lang="ru-RU" sz="1600" dirty="0"/>
          </a:p>
        </p:txBody>
      </p:sp>
      <p:sp>
        <p:nvSpPr>
          <p:cNvPr id="15" name="Прямоугольник 14">
            <a:extLst>
              <a:ext uri="{FF2B5EF4-FFF2-40B4-BE49-F238E27FC236}">
                <a16:creationId xmlns:a16="http://schemas.microsoft.com/office/drawing/2014/main" id="{B23FDD9D-EBDF-4C75-96DA-E2D162B2B5B6}"/>
              </a:ext>
            </a:extLst>
          </p:cNvPr>
          <p:cNvSpPr/>
          <p:nvPr/>
        </p:nvSpPr>
        <p:spPr>
          <a:xfrm>
            <a:off x="6318268" y="4170054"/>
            <a:ext cx="5484997" cy="2425023"/>
          </a:xfrm>
          <a:prstGeom prst="rect">
            <a:avLst/>
          </a:prstGeom>
          <a:solidFill>
            <a:srgbClr val="A9E0F8"/>
          </a:solidFill>
        </p:spPr>
        <p:txBody>
          <a:bodyPr wrap="square">
            <a:spAutoFit/>
          </a:bodyPr>
          <a:lstStyle/>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Классификация (</a:t>
            </a:r>
            <a:r>
              <a:rPr lang="ru-RU" sz="1600" dirty="0" err="1">
                <a:latin typeface="Calibri" panose="020F0502020204030204" pitchFamily="34" charset="0"/>
                <a:ea typeface="Yu Mincho" panose="02020400000000000000" pitchFamily="18" charset="-128"/>
                <a:cs typeface="Times New Roman" panose="02020603050405020304" pitchFamily="18" charset="0"/>
              </a:rPr>
              <a:t>Classification</a:t>
            </a:r>
            <a:r>
              <a:rPr lang="ru-RU" sz="1600" dirty="0">
                <a:latin typeface="Calibri" panose="020F0502020204030204" pitchFamily="34" charset="0"/>
                <a:ea typeface="Yu Mincho" panose="02020400000000000000" pitchFamily="18" charset="-128"/>
                <a:cs typeface="Times New Roman" panose="02020603050405020304" pitchFamily="18" charset="0"/>
              </a:rPr>
              <a:t>)</a:t>
            </a:r>
          </a:p>
          <a:p>
            <a:pPr indent="63500">
              <a:lnSpc>
                <a:spcPct val="107000"/>
              </a:lnSpc>
              <a:spcAft>
                <a:spcPts val="800"/>
              </a:spcAft>
            </a:pPr>
            <a:r>
              <a:rPr lang="ru-RU" sz="1600" dirty="0">
                <a:latin typeface="Calibri" panose="020F0502020204030204" pitchFamily="34" charset="0"/>
                <a:ea typeface="Yu Mincho" panose="02020400000000000000" pitchFamily="18" charset="-128"/>
                <a:cs typeface="Times New Roman" panose="02020603050405020304" pitchFamily="18" charset="0"/>
              </a:rPr>
              <a:t>  Можно классифицировать МРТ-изображения головного мозга на наличие опухолей, глиомы или других патологий. Алгоритмы глубокого обучения, такие как </a:t>
            </a:r>
            <a:r>
              <a:rPr lang="ru-RU" sz="1600" dirty="0" err="1">
                <a:latin typeface="Calibri" panose="020F0502020204030204" pitchFamily="34" charset="0"/>
                <a:ea typeface="Yu Mincho" panose="02020400000000000000" pitchFamily="18" charset="-128"/>
                <a:cs typeface="Times New Roman" panose="02020603050405020304" pitchFamily="18" charset="0"/>
              </a:rPr>
              <a:t>сверточные</a:t>
            </a:r>
            <a:r>
              <a:rPr lang="ru-RU" sz="1600" dirty="0">
                <a:latin typeface="Calibri" panose="020F0502020204030204" pitchFamily="34" charset="0"/>
                <a:ea typeface="Yu Mincho" panose="02020400000000000000" pitchFamily="18" charset="-128"/>
                <a:cs typeface="Times New Roman" panose="02020603050405020304" pitchFamily="18" charset="0"/>
              </a:rPr>
              <a:t> нейронные сети (CNN), часто используются для автоматической классификации изображений и улучшения точности диагностики.</a:t>
            </a:r>
          </a:p>
          <a:p>
            <a:pPr indent="63500">
              <a:lnSpc>
                <a:spcPct val="107000"/>
              </a:lnSpc>
              <a:spcAft>
                <a:spcPts val="800"/>
              </a:spcAft>
            </a:pPr>
            <a:r>
              <a:rPr lang="ru-RU" dirty="0">
                <a:latin typeface="Calibri" panose="020F0502020204030204" pitchFamily="34" charset="0"/>
                <a:ea typeface="Yu Mincho" panose="02020400000000000000" pitchFamily="18" charset="-128"/>
                <a:cs typeface="Times New Roman" panose="02020603050405020304" pitchFamily="18" charset="0"/>
              </a:rPr>
              <a:t> </a:t>
            </a:r>
          </a:p>
        </p:txBody>
      </p:sp>
    </p:spTree>
    <p:extLst>
      <p:ext uri="{BB962C8B-B14F-4D97-AF65-F5344CB8AC3E}">
        <p14:creationId xmlns:p14="http://schemas.microsoft.com/office/powerpoint/2010/main" val="411201083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4415</TotalTime>
  <Words>2762</Words>
  <Application>Microsoft Office PowerPoint</Application>
  <PresentationFormat>Широкоэкранный</PresentationFormat>
  <Paragraphs>242</Paragraphs>
  <Slides>32</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32</vt:i4>
      </vt:variant>
    </vt:vector>
  </HeadingPairs>
  <TitlesOfParts>
    <vt:vector size="38" baseType="lpstr">
      <vt:lpstr>Yu Mincho</vt:lpstr>
      <vt:lpstr>Arial</vt:lpstr>
      <vt:lpstr>Calibri</vt:lpstr>
      <vt:lpstr>Calibri Light</vt:lpstr>
      <vt:lpstr>Times New Roman</vt:lpstr>
      <vt:lpstr>Тема Office</vt:lpstr>
      <vt:lpstr>Модуль 3. Предобработка и анализ медицинских изображений для диагностики заболеваний с использованием ИИ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Екатерина Шувалова</dc:creator>
  <cp:lastModifiedBy>Екатерина Шувалова</cp:lastModifiedBy>
  <cp:revision>133</cp:revision>
  <dcterms:created xsi:type="dcterms:W3CDTF">2024-11-18T09:05:01Z</dcterms:created>
  <dcterms:modified xsi:type="dcterms:W3CDTF">2024-11-21T10:41:45Z</dcterms:modified>
</cp:coreProperties>
</file>